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 id="2147483667" r:id="rId3"/>
  </p:sldMasterIdLst>
  <p:notesMasterIdLst>
    <p:notesMasterId r:id="rId68"/>
  </p:notesMasterIdLst>
  <p:handoutMasterIdLst>
    <p:handoutMasterId r:id="rId69"/>
  </p:handoutMasterIdLst>
  <p:sldIdLst>
    <p:sldId id="623" r:id="rId4"/>
    <p:sldId id="624" r:id="rId5"/>
    <p:sldId id="603" r:id="rId6"/>
    <p:sldId id="604" r:id="rId7"/>
    <p:sldId id="605" r:id="rId8"/>
    <p:sldId id="606" r:id="rId9"/>
    <p:sldId id="607" r:id="rId10"/>
    <p:sldId id="608" r:id="rId11"/>
    <p:sldId id="610" r:id="rId12"/>
    <p:sldId id="612" r:id="rId13"/>
    <p:sldId id="613" r:id="rId14"/>
    <p:sldId id="614" r:id="rId15"/>
    <p:sldId id="615" r:id="rId16"/>
    <p:sldId id="617" r:id="rId17"/>
    <p:sldId id="618" r:id="rId18"/>
    <p:sldId id="620" r:id="rId19"/>
    <p:sldId id="621" r:id="rId20"/>
    <p:sldId id="622"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45" r:id="rId42"/>
    <p:sldId id="646" r:id="rId43"/>
    <p:sldId id="647" r:id="rId44"/>
    <p:sldId id="648" r:id="rId45"/>
    <p:sldId id="649" r:id="rId46"/>
    <p:sldId id="650" r:id="rId47"/>
    <p:sldId id="651" r:id="rId48"/>
    <p:sldId id="652" r:id="rId49"/>
    <p:sldId id="653" r:id="rId50"/>
    <p:sldId id="654" r:id="rId51"/>
    <p:sldId id="655" r:id="rId52"/>
    <p:sldId id="656" r:id="rId53"/>
    <p:sldId id="657" r:id="rId54"/>
    <p:sldId id="658" r:id="rId55"/>
    <p:sldId id="659" r:id="rId56"/>
    <p:sldId id="660" r:id="rId57"/>
    <p:sldId id="661" r:id="rId58"/>
    <p:sldId id="662" r:id="rId59"/>
    <p:sldId id="663" r:id="rId60"/>
    <p:sldId id="664" r:id="rId61"/>
    <p:sldId id="665" r:id="rId62"/>
    <p:sldId id="666" r:id="rId63"/>
    <p:sldId id="667" r:id="rId64"/>
    <p:sldId id="668" r:id="rId65"/>
    <p:sldId id="669" r:id="rId66"/>
    <p:sldId id="670" r:id="rId67"/>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006600"/>
    <a:srgbClr val="FBFBFB"/>
    <a:srgbClr val="99CCFF"/>
    <a:srgbClr val="6699FF"/>
    <a:srgbClr val="3399FF"/>
    <a:srgbClr val="0099FF"/>
    <a:srgbClr val="C0C0C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39" autoAdjust="0"/>
    <p:restoredTop sz="79035" autoAdjust="0"/>
  </p:normalViewPr>
  <p:slideViewPr>
    <p:cSldViewPr>
      <p:cViewPr varScale="1">
        <p:scale>
          <a:sx n="98" d="100"/>
          <a:sy n="98" d="100"/>
        </p:scale>
        <p:origin x="-684" y="-96"/>
      </p:cViewPr>
      <p:guideLst>
        <p:guide orient="horz" pos="1621"/>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54"/>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F98ECB92-8648-443A-9180-4D3115AEAF0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7892"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52F872A1-7C23-4D10-95C5-3528DA1A29A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384175" y="685800"/>
            <a:ext cx="6094413" cy="3430588"/>
          </a:xfrm>
          <a:ln/>
        </p:spPr>
      </p:sp>
      <p:sp>
        <p:nvSpPr>
          <p:cNvPr id="45058" name="Rectangle 3"/>
          <p:cNvSpPr>
            <a:spLocks noGrp="1" noChangeArrowheads="1"/>
          </p:cNvSpPr>
          <p:nvPr>
            <p:ph type="body" idx="1"/>
          </p:nvPr>
        </p:nvSpPr>
        <p:spPr>
          <a:xfrm>
            <a:off x="915988" y="4343400"/>
            <a:ext cx="5026025" cy="4114800"/>
          </a:xfrm>
          <a:noFill/>
          <a:ln/>
        </p:spPr>
        <p:txBody>
          <a:bodyPr/>
          <a:lstStyle/>
          <a:p>
            <a:r>
              <a:rPr lang="zh-CN" altLang="en-US" dirty="0" smtClean="0">
                <a:ea typeface="宋体" charset="-122"/>
              </a:rPr>
              <a:t>终端是一种字符型设备，它有多种类型，通常使用</a:t>
            </a:r>
            <a:r>
              <a:rPr lang="en-US" altLang="zh-CN" dirty="0" err="1" smtClean="0">
                <a:ea typeface="宋体" charset="-122"/>
              </a:rPr>
              <a:t>tty</a:t>
            </a:r>
            <a:r>
              <a:rPr lang="zh-CN" altLang="en-US" dirty="0" smtClean="0">
                <a:ea typeface="宋体" charset="-122"/>
              </a:rPr>
              <a:t>来简称各种类型的终端设备。</a:t>
            </a:r>
            <a:r>
              <a:rPr lang="en-US" altLang="zh-CN" dirty="0" err="1" smtClean="0">
                <a:ea typeface="宋体" charset="-122"/>
              </a:rPr>
              <a:t>tty</a:t>
            </a:r>
            <a:r>
              <a:rPr lang="zh-CN" altLang="en-US" dirty="0" smtClean="0">
                <a:ea typeface="宋体" charset="-122"/>
              </a:rPr>
              <a:t>是</a:t>
            </a:r>
            <a:r>
              <a:rPr lang="en-US" altLang="zh-CN" dirty="0" smtClean="0">
                <a:ea typeface="宋体" charset="-122"/>
              </a:rPr>
              <a:t>Teletype</a:t>
            </a:r>
            <a:r>
              <a:rPr lang="zh-CN" altLang="en-US" dirty="0" smtClean="0">
                <a:ea typeface="宋体" charset="-122"/>
              </a:rPr>
              <a:t>的缩写。 </a:t>
            </a:r>
            <a:r>
              <a:rPr lang="en-US" altLang="zh-CN" dirty="0" smtClean="0">
                <a:ea typeface="宋体" charset="-122"/>
              </a:rPr>
              <a:t>Teletype</a:t>
            </a:r>
            <a:r>
              <a:rPr lang="zh-CN" altLang="en-US" dirty="0" smtClean="0">
                <a:ea typeface="宋体" charset="-122"/>
              </a:rPr>
              <a:t>是最早出现的一种终端设备，很象电传打字机。哑终端就是就是没有任何资料和应用程序驻留在独立的工作站上。使用一个哑终端就是说程序和资料驻留在服务器上但却在工作站上运行。</a:t>
            </a:r>
          </a:p>
          <a:p>
            <a:r>
              <a:rPr lang="zh-CN" altLang="en-US" dirty="0" smtClean="0">
                <a:ea typeface="宋体" charset="-122"/>
              </a:rPr>
              <a:t>远程登陆是指用户使用</a:t>
            </a:r>
            <a:r>
              <a:rPr lang="en-US" altLang="zh-CN" dirty="0" smtClean="0">
                <a:ea typeface="宋体" charset="-122"/>
              </a:rPr>
              <a:t>Telnet</a:t>
            </a:r>
            <a:r>
              <a:rPr lang="zh-CN" altLang="en-US" dirty="0" smtClean="0">
                <a:ea typeface="宋体" charset="-122"/>
              </a:rPr>
              <a:t>命令，使自己的计算机暂时成为远程主机的一个仿真终端的过程。</a:t>
            </a:r>
            <a:r>
              <a:rPr lang="zh-CN" altLang="en-US" b="1" dirty="0" smtClean="0">
                <a:ea typeface="宋体" charset="-122"/>
              </a:rPr>
              <a:t>仿真终端等效于一个非智能的机器，它只负责把用户输入的每个字符传递给主机，再将主机输出的每个信息回显在屏幕上</a:t>
            </a:r>
            <a:r>
              <a:rPr lang="zh-CN" altLang="en-US" dirty="0" smtClean="0">
                <a:ea typeface="宋体" charset="-122"/>
              </a:rPr>
              <a:t> 。</a:t>
            </a:r>
          </a:p>
          <a:p>
            <a:r>
              <a:rPr lang="zh-CN" altLang="en-US" smtClean="0">
                <a:ea typeface="宋体" charset="-122"/>
              </a:rPr>
              <a:t>将</a:t>
            </a:r>
            <a:r>
              <a:rPr lang="zh-CN" altLang="en-US" dirty="0" smtClean="0">
                <a:ea typeface="宋体" charset="-122"/>
              </a:rPr>
              <a:t>远程登陆服务器设计为应用级软件，还有另一个要求，那就是</a:t>
            </a:r>
            <a:r>
              <a:rPr lang="zh-CN" altLang="en-US" b="1" dirty="0" smtClean="0">
                <a:ea typeface="宋体" charset="-122"/>
              </a:rPr>
              <a:t>需要操作系统提供对伪终端（</a:t>
            </a:r>
            <a:r>
              <a:rPr lang="en-US" altLang="zh-CN" b="1" dirty="0" smtClean="0">
                <a:ea typeface="宋体" charset="-122"/>
              </a:rPr>
              <a:t>pseudo terminal</a:t>
            </a:r>
            <a:r>
              <a:rPr lang="zh-CN" altLang="en-US" b="1" dirty="0" smtClean="0">
                <a:ea typeface="宋体" charset="-122"/>
              </a:rPr>
              <a:t>）的支持。我们用伪终端描述操作系统的入口点，它允许像</a:t>
            </a:r>
            <a:r>
              <a:rPr lang="en-US" altLang="zh-CN" b="1" dirty="0" smtClean="0">
                <a:ea typeface="宋体" charset="-122"/>
              </a:rPr>
              <a:t>Telnet</a:t>
            </a:r>
            <a:r>
              <a:rPr lang="zh-CN" altLang="en-US" b="1" dirty="0" smtClean="0">
                <a:ea typeface="宋体" charset="-122"/>
              </a:rPr>
              <a:t>服务器一样的程序向操作系统传送字符，并且使得字符像是来自本地键盘一样</a:t>
            </a:r>
            <a:r>
              <a:rPr lang="zh-CN" altLang="en-US" dirty="0" smtClean="0">
                <a:ea typeface="宋体" charset="-122"/>
              </a:rPr>
              <a:t>。只有使用这样的操作系统，才能将远程登陆服务器设计为应用级软件（比如</a:t>
            </a:r>
            <a:r>
              <a:rPr lang="en-US" altLang="zh-CN" dirty="0" smtClean="0">
                <a:ea typeface="宋体" charset="-122"/>
              </a:rPr>
              <a:t>Telnet</a:t>
            </a:r>
            <a:r>
              <a:rPr lang="zh-CN" altLang="en-US" dirty="0" smtClean="0">
                <a:ea typeface="宋体" charset="-122"/>
              </a:rPr>
              <a:t>服务器软件），否则，本地操作系统和远地系统传送将不能识别从对方传送过来的信息（因为它们仅能识别从本地键盘所键入的信息），远程登陆将宣告失败。　 </a:t>
            </a:r>
          </a:p>
          <a:p>
            <a:endParaRPr lang="zh-CN" altLang="en-US" dirty="0" smtClean="0">
              <a:ea typeface="宋体" charset="-122"/>
            </a:endParaRPr>
          </a:p>
          <a:p>
            <a:r>
              <a:rPr lang="zh-CN" altLang="en-US" dirty="0" smtClean="0">
                <a:ea typeface="宋体" charset="-122"/>
              </a:rPr>
              <a:t>设备名放在特殊文件目录</a:t>
            </a:r>
            <a:r>
              <a:rPr lang="en-US" altLang="zh-CN" dirty="0" smtClean="0">
                <a:ea typeface="宋体" charset="-122"/>
              </a:rPr>
              <a:t>/dev/</a:t>
            </a:r>
            <a:r>
              <a:rPr lang="zh-CN" altLang="en-US" dirty="0" smtClean="0">
                <a:ea typeface="宋体" charset="-122"/>
              </a:rPr>
              <a:t>下，终端特殊设备文件一般有以下几种： </a:t>
            </a:r>
          </a:p>
          <a:p>
            <a:r>
              <a:rPr lang="en-US" altLang="zh-CN" dirty="0" smtClean="0">
                <a:ea typeface="宋体" charset="-122"/>
              </a:rPr>
              <a:t>1.</a:t>
            </a:r>
            <a:r>
              <a:rPr lang="zh-CN" altLang="en-US" dirty="0" smtClean="0">
                <a:ea typeface="宋体" charset="-122"/>
              </a:rPr>
              <a:t>串行端口终端（</a:t>
            </a:r>
            <a:r>
              <a:rPr lang="en-US" altLang="zh-CN" dirty="0" smtClean="0">
                <a:ea typeface="宋体" charset="-122"/>
              </a:rPr>
              <a:t>/dev/</a:t>
            </a:r>
            <a:r>
              <a:rPr lang="en-US" altLang="zh-CN" dirty="0" err="1" smtClean="0">
                <a:ea typeface="宋体" charset="-122"/>
              </a:rPr>
              <a:t>ttySn</a:t>
            </a:r>
            <a:r>
              <a:rPr lang="zh-CN" altLang="en-US" dirty="0" smtClean="0">
                <a:ea typeface="宋体" charset="-122"/>
              </a:rPr>
              <a:t>）（</a:t>
            </a:r>
            <a:r>
              <a:rPr lang="en-US" altLang="zh-CN" dirty="0" smtClean="0">
                <a:ea typeface="宋体" charset="-122"/>
              </a:rPr>
              <a:t>Serial Port Terminal</a:t>
            </a:r>
            <a:r>
              <a:rPr lang="zh-CN" altLang="en-US" dirty="0" smtClean="0">
                <a:ea typeface="宋体" charset="-122"/>
              </a:rPr>
              <a:t>）是使用计算机串行端口连接的终端设备。计算机把每个串行端口都看作是一个字符设备。有段时间这些串行端口设备通常被称为终端设备，因为那时它的最大用途就是用来连接终端。这些串行端口所对应的设备名称是</a:t>
            </a:r>
            <a:r>
              <a:rPr lang="en-US" altLang="zh-CN" dirty="0" smtClean="0">
                <a:ea typeface="宋体" charset="-122"/>
              </a:rPr>
              <a:t>/dev/</a:t>
            </a:r>
            <a:r>
              <a:rPr lang="en-US" altLang="zh-CN" dirty="0" err="1" smtClean="0">
                <a:ea typeface="宋体" charset="-122"/>
              </a:rPr>
              <a:t>tts</a:t>
            </a:r>
            <a:r>
              <a:rPr lang="en-US" altLang="zh-CN" dirty="0" smtClean="0">
                <a:ea typeface="宋体" charset="-122"/>
              </a:rPr>
              <a:t>/0</a:t>
            </a:r>
            <a:r>
              <a:rPr lang="zh-CN" altLang="en-US" dirty="0" smtClean="0">
                <a:ea typeface="宋体" charset="-122"/>
              </a:rPr>
              <a:t>（或</a:t>
            </a:r>
            <a:r>
              <a:rPr lang="en-US" altLang="zh-CN" dirty="0" smtClean="0">
                <a:ea typeface="宋体" charset="-122"/>
              </a:rPr>
              <a:t>/dev/ttyS0</a:t>
            </a:r>
            <a:r>
              <a:rPr lang="zh-CN" altLang="en-US" dirty="0" smtClean="0">
                <a:ea typeface="宋体" charset="-122"/>
              </a:rPr>
              <a:t>）、</a:t>
            </a:r>
            <a:r>
              <a:rPr lang="en-US" altLang="zh-CN" dirty="0" smtClean="0">
                <a:ea typeface="宋体" charset="-122"/>
              </a:rPr>
              <a:t>/dev/</a:t>
            </a:r>
            <a:r>
              <a:rPr lang="en-US" altLang="zh-CN" dirty="0" err="1" smtClean="0">
                <a:ea typeface="宋体" charset="-122"/>
              </a:rPr>
              <a:t>tts</a:t>
            </a:r>
            <a:r>
              <a:rPr lang="en-US" altLang="zh-CN" dirty="0" smtClean="0">
                <a:ea typeface="宋体" charset="-122"/>
              </a:rPr>
              <a:t>/1</a:t>
            </a:r>
            <a:r>
              <a:rPr lang="zh-CN" altLang="en-US" dirty="0" smtClean="0">
                <a:ea typeface="宋体" charset="-122"/>
              </a:rPr>
              <a:t>（或</a:t>
            </a:r>
            <a:r>
              <a:rPr lang="en-US" altLang="zh-CN" dirty="0" smtClean="0">
                <a:ea typeface="宋体" charset="-122"/>
              </a:rPr>
              <a:t>/dev/ttyS1</a:t>
            </a:r>
            <a:r>
              <a:rPr lang="zh-CN" altLang="en-US" dirty="0" smtClean="0">
                <a:ea typeface="宋体" charset="-122"/>
              </a:rPr>
              <a:t>）等，分别对应于</a:t>
            </a:r>
            <a:r>
              <a:rPr lang="en-US" altLang="zh-CN" dirty="0" smtClean="0">
                <a:ea typeface="宋体" charset="-122"/>
              </a:rPr>
              <a:t>DOS</a:t>
            </a:r>
            <a:r>
              <a:rPr lang="zh-CN" altLang="en-US" dirty="0" smtClean="0">
                <a:ea typeface="宋体" charset="-122"/>
              </a:rPr>
              <a:t>系统下的</a:t>
            </a:r>
            <a:r>
              <a:rPr lang="en-US" altLang="zh-CN" dirty="0" smtClean="0">
                <a:ea typeface="宋体" charset="-122"/>
              </a:rPr>
              <a:t>COM1</a:t>
            </a:r>
            <a:r>
              <a:rPr lang="zh-CN" altLang="en-US" dirty="0" smtClean="0">
                <a:ea typeface="宋体" charset="-122"/>
              </a:rPr>
              <a:t>、</a:t>
            </a:r>
            <a:r>
              <a:rPr lang="en-US" altLang="zh-CN" dirty="0" smtClean="0">
                <a:ea typeface="宋体" charset="-122"/>
              </a:rPr>
              <a:t>COM2</a:t>
            </a:r>
            <a:r>
              <a:rPr lang="zh-CN" altLang="en-US" dirty="0" smtClean="0">
                <a:ea typeface="宋体" charset="-122"/>
              </a:rPr>
              <a:t>等。若要向一个端口发送数据，可以在命令行上把标准输出重定向到这些特殊文件名上即可。</a:t>
            </a:r>
          </a:p>
          <a:p>
            <a:r>
              <a:rPr lang="en-US" altLang="zh-CN" dirty="0" smtClean="0">
                <a:ea typeface="宋体" charset="-122"/>
              </a:rPr>
              <a:t>2.</a:t>
            </a:r>
            <a:r>
              <a:rPr lang="zh-CN" altLang="en-US" dirty="0" smtClean="0">
                <a:ea typeface="宋体" charset="-122"/>
              </a:rPr>
              <a:t>伪终端（</a:t>
            </a:r>
            <a:r>
              <a:rPr lang="en-US" altLang="zh-CN" dirty="0" smtClean="0">
                <a:ea typeface="宋体" charset="-122"/>
              </a:rPr>
              <a:t>/dev/</a:t>
            </a:r>
            <a:r>
              <a:rPr lang="en-US" altLang="zh-CN" dirty="0" err="1" smtClean="0">
                <a:ea typeface="宋体" charset="-122"/>
              </a:rPr>
              <a:t>pty</a:t>
            </a:r>
            <a:r>
              <a:rPr lang="en-US" altLang="zh-CN" dirty="0" smtClean="0">
                <a:ea typeface="宋体" charset="-122"/>
              </a:rPr>
              <a:t>/</a:t>
            </a:r>
            <a:r>
              <a:rPr lang="zh-CN" altLang="en-US" dirty="0" smtClean="0">
                <a:ea typeface="宋体" charset="-122"/>
              </a:rPr>
              <a:t>）（</a:t>
            </a:r>
            <a:r>
              <a:rPr lang="en-US" altLang="zh-CN" dirty="0" smtClean="0">
                <a:ea typeface="宋体" charset="-122"/>
              </a:rPr>
              <a:t>Pseudo Terminal</a:t>
            </a:r>
            <a:r>
              <a:rPr lang="zh-CN" altLang="en-US" dirty="0" smtClean="0">
                <a:ea typeface="宋体" charset="-122"/>
              </a:rPr>
              <a:t>）是成对的逻辑终端设备，例如</a:t>
            </a:r>
            <a:r>
              <a:rPr lang="en-US" altLang="zh-CN" dirty="0" smtClean="0">
                <a:ea typeface="宋体" charset="-122"/>
              </a:rPr>
              <a:t>/dev/ptyp3</a:t>
            </a:r>
            <a:r>
              <a:rPr lang="zh-CN" altLang="en-US" dirty="0" smtClean="0">
                <a:ea typeface="宋体" charset="-122"/>
              </a:rPr>
              <a:t>和</a:t>
            </a:r>
            <a:r>
              <a:rPr lang="en-US" altLang="zh-CN" dirty="0" smtClean="0">
                <a:ea typeface="宋体" charset="-122"/>
              </a:rPr>
              <a:t>/dev/ttyp3</a:t>
            </a:r>
            <a:r>
              <a:rPr lang="zh-CN" altLang="en-US" dirty="0" smtClean="0">
                <a:ea typeface="宋体" charset="-122"/>
              </a:rPr>
              <a:t>（或着在设备文件系统中分别是</a:t>
            </a:r>
            <a:r>
              <a:rPr lang="en-US" altLang="zh-CN" dirty="0" smtClean="0">
                <a:ea typeface="宋体" charset="-122"/>
              </a:rPr>
              <a:t>/dev/</a:t>
            </a:r>
            <a:r>
              <a:rPr lang="en-US" altLang="zh-CN" dirty="0" err="1" smtClean="0">
                <a:ea typeface="宋体" charset="-122"/>
              </a:rPr>
              <a:t>pty</a:t>
            </a:r>
            <a:r>
              <a:rPr lang="en-US" altLang="zh-CN" dirty="0" smtClean="0">
                <a:ea typeface="宋体" charset="-122"/>
              </a:rPr>
              <a:t>/m3</a:t>
            </a:r>
            <a:r>
              <a:rPr lang="zh-CN" altLang="en-US" dirty="0" smtClean="0">
                <a:ea typeface="宋体" charset="-122"/>
              </a:rPr>
              <a:t>和</a:t>
            </a:r>
            <a:r>
              <a:rPr lang="en-US" altLang="zh-CN" dirty="0" smtClean="0">
                <a:ea typeface="宋体" charset="-122"/>
              </a:rPr>
              <a:t>/dev/</a:t>
            </a:r>
            <a:r>
              <a:rPr lang="en-US" altLang="zh-CN" dirty="0" err="1" smtClean="0">
                <a:ea typeface="宋体" charset="-122"/>
              </a:rPr>
              <a:t>pty</a:t>
            </a:r>
            <a:r>
              <a:rPr lang="en-US" altLang="zh-CN" dirty="0" smtClean="0">
                <a:ea typeface="宋体" charset="-122"/>
              </a:rPr>
              <a:t>/s3</a:t>
            </a:r>
            <a:r>
              <a:rPr lang="zh-CN" altLang="en-US" dirty="0" smtClean="0">
                <a:ea typeface="宋体" charset="-122"/>
              </a:rPr>
              <a:t>）。它们与实际物理设备并不直接相关。如果一个程序把</a:t>
            </a:r>
            <a:r>
              <a:rPr lang="en-US" altLang="zh-CN" dirty="0" smtClean="0">
                <a:ea typeface="宋体" charset="-122"/>
              </a:rPr>
              <a:t>ttyp3</a:t>
            </a:r>
            <a:r>
              <a:rPr lang="zh-CN" altLang="en-US" dirty="0" smtClean="0">
                <a:ea typeface="宋体" charset="-122"/>
              </a:rPr>
              <a:t>看作是一个串行端口设备，则它对该端口的读</a:t>
            </a:r>
            <a:r>
              <a:rPr lang="en-US" altLang="zh-CN" dirty="0" smtClean="0">
                <a:ea typeface="宋体" charset="-122"/>
              </a:rPr>
              <a:t>/</a:t>
            </a:r>
            <a:r>
              <a:rPr lang="zh-CN" altLang="en-US" dirty="0" smtClean="0">
                <a:ea typeface="宋体" charset="-122"/>
              </a:rPr>
              <a:t>写操作会反映在该逻辑终端设备对的另一个上面（</a:t>
            </a:r>
            <a:r>
              <a:rPr lang="en-US" altLang="zh-CN" dirty="0" smtClean="0">
                <a:ea typeface="宋体" charset="-122"/>
              </a:rPr>
              <a:t>ttyp3</a:t>
            </a:r>
            <a:r>
              <a:rPr lang="zh-CN" altLang="en-US" dirty="0" smtClean="0">
                <a:ea typeface="宋体" charset="-122"/>
              </a:rPr>
              <a:t>）。而</a:t>
            </a:r>
            <a:r>
              <a:rPr lang="en-US" altLang="zh-CN" dirty="0" smtClean="0">
                <a:ea typeface="宋体" charset="-122"/>
              </a:rPr>
              <a:t>ttyp3</a:t>
            </a:r>
            <a:r>
              <a:rPr lang="zh-CN" altLang="en-US" dirty="0" smtClean="0">
                <a:ea typeface="宋体" charset="-122"/>
              </a:rPr>
              <a:t>则是另一个程序用于读写操作的逻辑设备。这样，两个程序就可以通过这种逻辑设备进行互相交流，而其中一个使用</a:t>
            </a:r>
            <a:r>
              <a:rPr lang="en-US" altLang="zh-CN" dirty="0" smtClean="0">
                <a:ea typeface="宋体" charset="-122"/>
              </a:rPr>
              <a:t>ttyp3</a:t>
            </a:r>
            <a:r>
              <a:rPr lang="zh-CN" altLang="en-US" dirty="0" smtClean="0">
                <a:ea typeface="宋体" charset="-122"/>
              </a:rPr>
              <a:t>的程序则认为自己正在与一个串行端口进行通信。这很象是逻辑设备对之间的管道操作。 </a:t>
            </a:r>
            <a:br>
              <a:rPr lang="zh-CN" altLang="en-US" dirty="0" smtClean="0">
                <a:ea typeface="宋体" charset="-122"/>
              </a:rPr>
            </a:br>
            <a:r>
              <a:rPr lang="zh-CN" altLang="en-US" dirty="0" smtClean="0">
                <a:ea typeface="宋体" charset="-122"/>
              </a:rPr>
              <a:t>对于</a:t>
            </a:r>
            <a:r>
              <a:rPr lang="en-US" altLang="zh-CN" dirty="0" smtClean="0">
                <a:ea typeface="宋体" charset="-122"/>
              </a:rPr>
              <a:t>ttyp3</a:t>
            </a:r>
            <a:r>
              <a:rPr lang="zh-CN" altLang="en-US" dirty="0" smtClean="0">
                <a:ea typeface="宋体" charset="-122"/>
              </a:rPr>
              <a:t>（</a:t>
            </a:r>
            <a:r>
              <a:rPr lang="en-US" altLang="zh-CN" dirty="0" smtClean="0">
                <a:ea typeface="宋体" charset="-122"/>
              </a:rPr>
              <a:t>s3</a:t>
            </a:r>
            <a:r>
              <a:rPr lang="zh-CN" altLang="en-US" dirty="0" smtClean="0">
                <a:ea typeface="宋体" charset="-122"/>
              </a:rPr>
              <a:t>），任何设计成使用一个串行端口设备的程序都可以使用该逻辑设备。但对于使用</a:t>
            </a:r>
            <a:r>
              <a:rPr lang="en-US" altLang="zh-CN" dirty="0" smtClean="0">
                <a:ea typeface="宋体" charset="-122"/>
              </a:rPr>
              <a:t>ptyp3</a:t>
            </a:r>
            <a:r>
              <a:rPr lang="zh-CN" altLang="en-US" dirty="0" smtClean="0">
                <a:ea typeface="宋体" charset="-122"/>
              </a:rPr>
              <a:t>的程序，则需要专门设计来使用</a:t>
            </a:r>
            <a:r>
              <a:rPr lang="en-US" altLang="zh-CN" dirty="0" smtClean="0">
                <a:ea typeface="宋体" charset="-122"/>
              </a:rPr>
              <a:t>ptyp3</a:t>
            </a:r>
            <a:r>
              <a:rPr lang="zh-CN" altLang="en-US" dirty="0" smtClean="0">
                <a:ea typeface="宋体" charset="-122"/>
              </a:rPr>
              <a:t>（</a:t>
            </a:r>
            <a:r>
              <a:rPr lang="en-US" altLang="zh-CN" dirty="0" smtClean="0">
                <a:ea typeface="宋体" charset="-122"/>
              </a:rPr>
              <a:t>m3</a:t>
            </a:r>
            <a:r>
              <a:rPr lang="zh-CN" altLang="en-US" dirty="0" smtClean="0">
                <a:ea typeface="宋体" charset="-122"/>
              </a:rPr>
              <a:t>）逻辑设备。 </a:t>
            </a:r>
            <a:br>
              <a:rPr lang="zh-CN" altLang="en-US" dirty="0" smtClean="0">
                <a:ea typeface="宋体" charset="-122"/>
              </a:rPr>
            </a:br>
            <a:r>
              <a:rPr lang="zh-CN" altLang="en-US" dirty="0" smtClean="0">
                <a:ea typeface="宋体" charset="-122"/>
              </a:rPr>
              <a:t>例如，如果某人在网上使用</a:t>
            </a:r>
            <a:r>
              <a:rPr lang="en-US" altLang="zh-CN" dirty="0" smtClean="0">
                <a:ea typeface="宋体" charset="-122"/>
              </a:rPr>
              <a:t>telnet</a:t>
            </a:r>
            <a:r>
              <a:rPr lang="zh-CN" altLang="en-US" dirty="0" smtClean="0">
                <a:ea typeface="宋体" charset="-122"/>
              </a:rPr>
              <a:t>程序连接到你的计算机上，则</a:t>
            </a:r>
            <a:r>
              <a:rPr lang="en-US" altLang="zh-CN" dirty="0" smtClean="0">
                <a:ea typeface="宋体" charset="-122"/>
              </a:rPr>
              <a:t>telnet</a:t>
            </a:r>
            <a:r>
              <a:rPr lang="zh-CN" altLang="en-US" dirty="0" smtClean="0">
                <a:ea typeface="宋体" charset="-122"/>
              </a:rPr>
              <a:t>程序就可能会开始连接到设备</a:t>
            </a:r>
            <a:r>
              <a:rPr lang="en-US" altLang="zh-CN" dirty="0" smtClean="0">
                <a:ea typeface="宋体" charset="-122"/>
              </a:rPr>
              <a:t>ptyp2</a:t>
            </a:r>
            <a:r>
              <a:rPr lang="zh-CN" altLang="en-US" dirty="0" smtClean="0">
                <a:ea typeface="宋体" charset="-122"/>
              </a:rPr>
              <a:t>（</a:t>
            </a:r>
            <a:r>
              <a:rPr lang="en-US" altLang="zh-CN" dirty="0" smtClean="0">
                <a:ea typeface="宋体" charset="-122"/>
              </a:rPr>
              <a:t>m2</a:t>
            </a:r>
            <a:r>
              <a:rPr lang="zh-CN" altLang="en-US" dirty="0" smtClean="0">
                <a:ea typeface="宋体" charset="-122"/>
              </a:rPr>
              <a:t>）上（一个伪终端端口上）。此时一个</a:t>
            </a:r>
            <a:r>
              <a:rPr lang="en-US" altLang="zh-CN" dirty="0" err="1" smtClean="0">
                <a:ea typeface="宋体" charset="-122"/>
              </a:rPr>
              <a:t>getty</a:t>
            </a:r>
            <a:r>
              <a:rPr lang="zh-CN" altLang="en-US" dirty="0" smtClean="0">
                <a:ea typeface="宋体" charset="-122"/>
              </a:rPr>
              <a:t>程序就应该运行在对应的</a:t>
            </a:r>
            <a:r>
              <a:rPr lang="en-US" altLang="zh-CN" dirty="0" smtClean="0">
                <a:ea typeface="宋体" charset="-122"/>
              </a:rPr>
              <a:t>ttyp2</a:t>
            </a:r>
            <a:r>
              <a:rPr lang="zh-CN" altLang="en-US" dirty="0" smtClean="0">
                <a:ea typeface="宋体" charset="-122"/>
              </a:rPr>
              <a:t>（</a:t>
            </a:r>
            <a:r>
              <a:rPr lang="en-US" altLang="zh-CN" dirty="0" smtClean="0">
                <a:ea typeface="宋体" charset="-122"/>
              </a:rPr>
              <a:t>s2</a:t>
            </a:r>
            <a:r>
              <a:rPr lang="zh-CN" altLang="en-US" dirty="0" smtClean="0">
                <a:ea typeface="宋体" charset="-122"/>
              </a:rPr>
              <a:t>）端口上。当</a:t>
            </a:r>
            <a:r>
              <a:rPr lang="en-US" altLang="zh-CN" dirty="0" smtClean="0">
                <a:ea typeface="宋体" charset="-122"/>
              </a:rPr>
              <a:t>telnet</a:t>
            </a:r>
            <a:r>
              <a:rPr lang="zh-CN" altLang="en-US" dirty="0" smtClean="0">
                <a:ea typeface="宋体" charset="-122"/>
              </a:rPr>
              <a:t>从远端获取了一个字符时，该字符就会通过</a:t>
            </a:r>
            <a:r>
              <a:rPr lang="en-US" altLang="zh-CN" dirty="0" smtClean="0">
                <a:ea typeface="宋体" charset="-122"/>
              </a:rPr>
              <a:t>m2</a:t>
            </a:r>
            <a:r>
              <a:rPr lang="zh-CN" altLang="en-US" dirty="0" smtClean="0">
                <a:ea typeface="宋体" charset="-122"/>
              </a:rPr>
              <a:t>、</a:t>
            </a:r>
            <a:r>
              <a:rPr lang="en-US" altLang="zh-CN" dirty="0" smtClean="0">
                <a:ea typeface="宋体" charset="-122"/>
              </a:rPr>
              <a:t>s2</a:t>
            </a:r>
            <a:r>
              <a:rPr lang="zh-CN" altLang="en-US" dirty="0" smtClean="0">
                <a:ea typeface="宋体" charset="-122"/>
              </a:rPr>
              <a:t>传递给</a:t>
            </a:r>
            <a:r>
              <a:rPr lang="en-US" altLang="zh-CN" dirty="0" err="1" smtClean="0">
                <a:ea typeface="宋体" charset="-122"/>
              </a:rPr>
              <a:t>getty</a:t>
            </a:r>
            <a:r>
              <a:rPr lang="zh-CN" altLang="en-US" dirty="0" smtClean="0">
                <a:ea typeface="宋体" charset="-122"/>
              </a:rPr>
              <a:t>程序，而</a:t>
            </a:r>
            <a:r>
              <a:rPr lang="en-US" altLang="zh-CN" dirty="0" err="1" smtClean="0">
                <a:ea typeface="宋体" charset="-122"/>
              </a:rPr>
              <a:t>getty</a:t>
            </a:r>
            <a:r>
              <a:rPr lang="zh-CN" altLang="en-US" dirty="0" smtClean="0">
                <a:ea typeface="宋体" charset="-122"/>
              </a:rPr>
              <a:t>程序就会通过</a:t>
            </a:r>
            <a:r>
              <a:rPr lang="en-US" altLang="zh-CN" dirty="0" smtClean="0">
                <a:ea typeface="宋体" charset="-122"/>
              </a:rPr>
              <a:t>s2</a:t>
            </a:r>
            <a:r>
              <a:rPr lang="zh-CN" altLang="en-US" dirty="0" smtClean="0">
                <a:ea typeface="宋体" charset="-122"/>
              </a:rPr>
              <a:t>、</a:t>
            </a:r>
            <a:r>
              <a:rPr lang="en-US" altLang="zh-CN" dirty="0" smtClean="0">
                <a:ea typeface="宋体" charset="-122"/>
              </a:rPr>
              <a:t>m2</a:t>
            </a:r>
            <a:r>
              <a:rPr lang="zh-CN" altLang="en-US" dirty="0" smtClean="0">
                <a:ea typeface="宋体" charset="-122"/>
              </a:rPr>
              <a:t>和</a:t>
            </a:r>
            <a:r>
              <a:rPr lang="en-US" altLang="zh-CN" dirty="0" smtClean="0">
                <a:ea typeface="宋体" charset="-122"/>
              </a:rPr>
              <a:t>telnet</a:t>
            </a:r>
            <a:r>
              <a:rPr lang="zh-CN" altLang="en-US" dirty="0" smtClean="0">
                <a:ea typeface="宋体" charset="-122"/>
              </a:rPr>
              <a:t>程序往网络上返回”</a:t>
            </a:r>
            <a:r>
              <a:rPr lang="en-US" altLang="zh-CN" dirty="0" smtClean="0">
                <a:ea typeface="宋体" charset="-122"/>
              </a:rPr>
              <a:t>login:”</a:t>
            </a:r>
            <a:r>
              <a:rPr lang="zh-CN" altLang="en-US" dirty="0" smtClean="0">
                <a:ea typeface="宋体" charset="-122"/>
              </a:rPr>
              <a:t>字符串信息。这样，登录程序与</a:t>
            </a:r>
            <a:r>
              <a:rPr lang="en-US" altLang="zh-CN" dirty="0" smtClean="0">
                <a:ea typeface="宋体" charset="-122"/>
              </a:rPr>
              <a:t>telnet</a:t>
            </a:r>
            <a:r>
              <a:rPr lang="zh-CN" altLang="en-US" dirty="0" smtClean="0">
                <a:ea typeface="宋体" charset="-122"/>
              </a:rPr>
              <a:t>程序就通过“伪终端”进行通信。通过使用适当的软件，就可以把两个甚至多个伪终端设备连接到同一个物理串行端口上。 </a:t>
            </a:r>
            <a:br>
              <a:rPr lang="zh-CN" altLang="en-US" dirty="0" smtClean="0">
                <a:ea typeface="宋体" charset="-122"/>
              </a:rPr>
            </a:br>
            <a:r>
              <a:rPr lang="zh-CN" altLang="en-US" dirty="0" smtClean="0">
                <a:ea typeface="宋体" charset="-122"/>
              </a:rPr>
              <a:t>在使用设备文件系统（</a:t>
            </a:r>
            <a:r>
              <a:rPr lang="en-US" altLang="zh-CN" dirty="0" err="1" smtClean="0">
                <a:ea typeface="宋体" charset="-122"/>
              </a:rPr>
              <a:t>device?filesystem</a:t>
            </a:r>
            <a:r>
              <a:rPr lang="zh-CN" altLang="en-US" dirty="0" smtClean="0">
                <a:ea typeface="宋体" charset="-122"/>
              </a:rPr>
              <a:t>）之前，为了得到大量的伪终端设备特殊文件，</a:t>
            </a:r>
            <a:r>
              <a:rPr lang="en-US" altLang="zh-CN" dirty="0" smtClean="0">
                <a:ea typeface="宋体" charset="-122"/>
              </a:rPr>
              <a:t>HP-UX?AIX</a:t>
            </a:r>
            <a:r>
              <a:rPr lang="zh-CN" altLang="en-US" dirty="0" smtClean="0">
                <a:ea typeface="宋体" charset="-122"/>
              </a:rPr>
              <a:t>等使用了比较复杂的文件名命名方式。 </a:t>
            </a:r>
          </a:p>
          <a:p>
            <a:r>
              <a:rPr lang="en-US" altLang="zh-CN" dirty="0" smtClean="0">
                <a:ea typeface="宋体" charset="-122"/>
              </a:rPr>
              <a:t>3.</a:t>
            </a:r>
            <a:r>
              <a:rPr lang="zh-CN" altLang="en-US" dirty="0" smtClean="0">
                <a:ea typeface="宋体" charset="-122"/>
              </a:rPr>
              <a:t>控制终端（</a:t>
            </a:r>
            <a:r>
              <a:rPr lang="en-US" altLang="zh-CN" dirty="0" smtClean="0">
                <a:ea typeface="宋体" charset="-122"/>
              </a:rPr>
              <a:t>/dev/</a:t>
            </a:r>
            <a:r>
              <a:rPr lang="en-US" altLang="zh-CN" dirty="0" err="1" smtClean="0">
                <a:ea typeface="宋体" charset="-122"/>
              </a:rPr>
              <a:t>tty</a:t>
            </a:r>
            <a:r>
              <a:rPr lang="zh-CN" altLang="en-US" dirty="0" smtClean="0">
                <a:ea typeface="宋体" charset="-122"/>
              </a:rPr>
              <a:t>） </a:t>
            </a:r>
            <a:br>
              <a:rPr lang="zh-CN" altLang="en-US" dirty="0" smtClean="0">
                <a:ea typeface="宋体" charset="-122"/>
              </a:rPr>
            </a:br>
            <a:r>
              <a:rPr lang="zh-CN" altLang="en-US" dirty="0" smtClean="0">
                <a:ea typeface="宋体" charset="-122"/>
              </a:rPr>
              <a:t>如果当前进程有控制终端（</a:t>
            </a:r>
            <a:r>
              <a:rPr lang="en-US" altLang="zh-CN" dirty="0" err="1" smtClean="0">
                <a:ea typeface="宋体" charset="-122"/>
              </a:rPr>
              <a:t>Controlling?Terminal</a:t>
            </a:r>
            <a:r>
              <a:rPr lang="zh-CN" altLang="en-US" dirty="0" smtClean="0">
                <a:ea typeface="宋体" charset="-122"/>
              </a:rPr>
              <a:t>）的话，那么</a:t>
            </a:r>
            <a:r>
              <a:rPr lang="en-US" altLang="zh-CN" dirty="0" smtClean="0">
                <a:ea typeface="宋体" charset="-122"/>
              </a:rPr>
              <a:t>/dev/</a:t>
            </a:r>
            <a:r>
              <a:rPr lang="en-US" altLang="zh-CN" dirty="0" err="1" smtClean="0">
                <a:ea typeface="宋体" charset="-122"/>
              </a:rPr>
              <a:t>tty</a:t>
            </a:r>
            <a:r>
              <a:rPr lang="zh-CN" altLang="en-US" dirty="0" smtClean="0">
                <a:ea typeface="宋体" charset="-122"/>
              </a:rPr>
              <a:t>就是当前进程的控制终端的设备特殊文件。可以使用命令”</a:t>
            </a:r>
            <a:r>
              <a:rPr lang="en-US" altLang="zh-CN" dirty="0" err="1" smtClean="0">
                <a:ea typeface="宋体" charset="-122"/>
              </a:rPr>
              <a:t>ps</a:t>
            </a:r>
            <a:r>
              <a:rPr lang="en-US" altLang="zh-CN" dirty="0" smtClean="0">
                <a:ea typeface="宋体" charset="-122"/>
              </a:rPr>
              <a:t>?–ax”</a:t>
            </a:r>
            <a:r>
              <a:rPr lang="zh-CN" altLang="en-US" dirty="0" smtClean="0">
                <a:ea typeface="宋体" charset="-122"/>
              </a:rPr>
              <a:t>来查看进程与哪个控制终端相连。对于你登录的</a:t>
            </a:r>
            <a:r>
              <a:rPr lang="en-US" altLang="zh-CN" dirty="0" smtClean="0">
                <a:ea typeface="宋体" charset="-122"/>
              </a:rPr>
              <a:t>shell</a:t>
            </a:r>
            <a:r>
              <a:rPr lang="zh-CN" altLang="en-US" dirty="0" smtClean="0">
                <a:ea typeface="宋体" charset="-122"/>
              </a:rPr>
              <a:t>，</a:t>
            </a:r>
            <a:r>
              <a:rPr lang="en-US" altLang="zh-CN" dirty="0" smtClean="0">
                <a:ea typeface="宋体" charset="-122"/>
              </a:rPr>
              <a:t>/dev/</a:t>
            </a:r>
            <a:r>
              <a:rPr lang="en-US" altLang="zh-CN" dirty="0" err="1" smtClean="0">
                <a:ea typeface="宋体" charset="-122"/>
              </a:rPr>
              <a:t>tty</a:t>
            </a:r>
            <a:r>
              <a:rPr lang="zh-CN" altLang="en-US" dirty="0" smtClean="0">
                <a:ea typeface="宋体" charset="-122"/>
              </a:rPr>
              <a:t>就是你使用的终端，设备号是（</a:t>
            </a:r>
            <a:r>
              <a:rPr lang="en-US" altLang="zh-CN" dirty="0" smtClean="0">
                <a:ea typeface="宋体" charset="-122"/>
              </a:rPr>
              <a:t>5,0</a:t>
            </a:r>
            <a:r>
              <a:rPr lang="zh-CN" altLang="en-US" dirty="0" smtClean="0">
                <a:ea typeface="宋体" charset="-122"/>
              </a:rPr>
              <a:t>）。使用命令”</a:t>
            </a:r>
            <a:r>
              <a:rPr lang="en-US" altLang="zh-CN" dirty="0" err="1" smtClean="0">
                <a:ea typeface="宋体" charset="-122"/>
              </a:rPr>
              <a:t>tty</a:t>
            </a:r>
            <a:r>
              <a:rPr lang="en-US" altLang="zh-CN" dirty="0" smtClean="0">
                <a:ea typeface="宋体" charset="-122"/>
              </a:rPr>
              <a:t>”</a:t>
            </a:r>
            <a:r>
              <a:rPr lang="zh-CN" altLang="en-US" dirty="0" smtClean="0">
                <a:ea typeface="宋体" charset="-122"/>
              </a:rPr>
              <a:t>可以查看它具体对应哪个实际终端设备。</a:t>
            </a:r>
            <a:r>
              <a:rPr lang="en-US" altLang="zh-CN" dirty="0" smtClean="0">
                <a:ea typeface="宋体" charset="-122"/>
              </a:rPr>
              <a:t>/dev/</a:t>
            </a:r>
            <a:r>
              <a:rPr lang="en-US" altLang="zh-CN" dirty="0" err="1" smtClean="0">
                <a:ea typeface="宋体" charset="-122"/>
              </a:rPr>
              <a:t>tty</a:t>
            </a:r>
            <a:r>
              <a:rPr lang="zh-CN" altLang="en-US" dirty="0" smtClean="0">
                <a:ea typeface="宋体" charset="-122"/>
              </a:rPr>
              <a:t>有些类似于到实际所使用终端设备的一个联接。 </a:t>
            </a:r>
          </a:p>
          <a:p>
            <a:r>
              <a:rPr lang="en-US" altLang="zh-CN" dirty="0" smtClean="0">
                <a:ea typeface="宋体" charset="-122"/>
              </a:rPr>
              <a:t>4.</a:t>
            </a:r>
            <a:r>
              <a:rPr lang="zh-CN" altLang="en-US" dirty="0" smtClean="0">
                <a:ea typeface="宋体" charset="-122"/>
              </a:rPr>
              <a:t>控制台终端（</a:t>
            </a:r>
            <a:r>
              <a:rPr lang="en-US" altLang="zh-CN" dirty="0" smtClean="0">
                <a:ea typeface="宋体" charset="-122"/>
              </a:rPr>
              <a:t>/dev/</a:t>
            </a:r>
            <a:r>
              <a:rPr lang="en-US" altLang="zh-CN" dirty="0" err="1" smtClean="0">
                <a:ea typeface="宋体" charset="-122"/>
              </a:rPr>
              <a:t>ttyn</a:t>
            </a:r>
            <a:r>
              <a:rPr lang="en-US" altLang="zh-CN" dirty="0" smtClean="0">
                <a:ea typeface="宋体" charset="-122"/>
              </a:rPr>
              <a:t>,?/dev/console</a:t>
            </a:r>
            <a:r>
              <a:rPr lang="zh-CN" altLang="en-US" dirty="0" smtClean="0">
                <a:ea typeface="宋体" charset="-122"/>
              </a:rPr>
              <a:t>） </a:t>
            </a:r>
            <a:br>
              <a:rPr lang="zh-CN" altLang="en-US" dirty="0" smtClean="0">
                <a:ea typeface="宋体" charset="-122"/>
              </a:rPr>
            </a:br>
            <a:r>
              <a:rPr lang="zh-CN" altLang="en-US" dirty="0" smtClean="0">
                <a:ea typeface="宋体" charset="-122"/>
              </a:rPr>
              <a:t>在</a:t>
            </a:r>
            <a:r>
              <a:rPr lang="en-US" altLang="zh-CN" dirty="0" smtClean="0">
                <a:ea typeface="宋体" charset="-122"/>
              </a:rPr>
              <a:t>UNIX</a:t>
            </a:r>
            <a:r>
              <a:rPr lang="zh-CN" altLang="en-US" dirty="0" smtClean="0">
                <a:ea typeface="宋体" charset="-122"/>
              </a:rPr>
              <a:t>系统中，计算机显示器通常被称为控制台终端（</a:t>
            </a:r>
            <a:r>
              <a:rPr lang="en-US" altLang="zh-CN" dirty="0" smtClean="0">
                <a:ea typeface="宋体" charset="-122"/>
              </a:rPr>
              <a:t>Console</a:t>
            </a:r>
            <a:r>
              <a:rPr lang="zh-CN" altLang="en-US" dirty="0" smtClean="0">
                <a:ea typeface="宋体" charset="-122"/>
              </a:rPr>
              <a:t>）。它仿真了类型为</a:t>
            </a:r>
            <a:r>
              <a:rPr lang="en-US" altLang="zh-CN" dirty="0" smtClean="0">
                <a:ea typeface="宋体" charset="-122"/>
              </a:rPr>
              <a:t>Linux</a:t>
            </a:r>
            <a:r>
              <a:rPr lang="zh-CN" altLang="en-US" dirty="0" smtClean="0">
                <a:ea typeface="宋体" charset="-122"/>
              </a:rPr>
              <a:t>的一种终端（</a:t>
            </a:r>
            <a:r>
              <a:rPr lang="en-US" altLang="zh-CN" dirty="0" smtClean="0">
                <a:ea typeface="宋体" charset="-122"/>
              </a:rPr>
              <a:t>TERM=Linux</a:t>
            </a:r>
            <a:r>
              <a:rPr lang="zh-CN" altLang="en-US" dirty="0" smtClean="0">
                <a:ea typeface="宋体" charset="-122"/>
              </a:rPr>
              <a:t>），并且有一些设备特殊文件与之相关联：</a:t>
            </a:r>
            <a:r>
              <a:rPr lang="en-US" altLang="zh-CN" dirty="0" smtClean="0">
                <a:ea typeface="宋体" charset="-122"/>
              </a:rPr>
              <a:t>tty0</a:t>
            </a:r>
            <a:r>
              <a:rPr lang="zh-CN" altLang="en-US" dirty="0" smtClean="0">
                <a:ea typeface="宋体" charset="-122"/>
              </a:rPr>
              <a:t>、</a:t>
            </a:r>
            <a:r>
              <a:rPr lang="en-US" altLang="zh-CN" dirty="0" smtClean="0">
                <a:ea typeface="宋体" charset="-122"/>
              </a:rPr>
              <a:t>tty1</a:t>
            </a:r>
            <a:r>
              <a:rPr lang="zh-CN" altLang="en-US" dirty="0" smtClean="0">
                <a:ea typeface="宋体" charset="-122"/>
              </a:rPr>
              <a:t>、</a:t>
            </a:r>
            <a:r>
              <a:rPr lang="en-US" altLang="zh-CN" dirty="0" smtClean="0">
                <a:ea typeface="宋体" charset="-122"/>
              </a:rPr>
              <a:t>tty2</a:t>
            </a:r>
            <a:r>
              <a:rPr lang="zh-CN" altLang="en-US" dirty="0" smtClean="0">
                <a:ea typeface="宋体" charset="-122"/>
              </a:rPr>
              <a:t>等。当你在控制台上登录时，使用的是</a:t>
            </a:r>
            <a:r>
              <a:rPr lang="en-US" altLang="zh-CN" dirty="0" smtClean="0">
                <a:ea typeface="宋体" charset="-122"/>
              </a:rPr>
              <a:t>tty1</a:t>
            </a:r>
            <a:r>
              <a:rPr lang="zh-CN" altLang="en-US" dirty="0" smtClean="0">
                <a:ea typeface="宋体" charset="-122"/>
              </a:rPr>
              <a:t>。使用</a:t>
            </a:r>
            <a:r>
              <a:rPr lang="en-US" altLang="zh-CN" dirty="0" smtClean="0">
                <a:ea typeface="宋体" charset="-122"/>
              </a:rPr>
              <a:t>Alt+[F1—F6]</a:t>
            </a:r>
            <a:r>
              <a:rPr lang="zh-CN" altLang="en-US" dirty="0" smtClean="0">
                <a:ea typeface="宋体" charset="-122"/>
              </a:rPr>
              <a:t>组合键时，我们就可以切换到</a:t>
            </a:r>
            <a:r>
              <a:rPr lang="en-US" altLang="zh-CN" dirty="0" smtClean="0">
                <a:ea typeface="宋体" charset="-122"/>
              </a:rPr>
              <a:t>tty2</a:t>
            </a:r>
            <a:r>
              <a:rPr lang="zh-CN" altLang="en-US" dirty="0" smtClean="0">
                <a:ea typeface="宋体" charset="-122"/>
              </a:rPr>
              <a:t>、</a:t>
            </a:r>
            <a:r>
              <a:rPr lang="en-US" altLang="zh-CN" dirty="0" smtClean="0">
                <a:ea typeface="宋体" charset="-122"/>
              </a:rPr>
              <a:t>tty3</a:t>
            </a:r>
            <a:r>
              <a:rPr lang="zh-CN" altLang="en-US" dirty="0" smtClean="0">
                <a:ea typeface="宋体" charset="-122"/>
              </a:rPr>
              <a:t>等上面去。</a:t>
            </a:r>
            <a:r>
              <a:rPr lang="en-US" altLang="zh-CN" dirty="0" smtClean="0">
                <a:ea typeface="宋体" charset="-122"/>
              </a:rPr>
              <a:t>tty1?–tty6</a:t>
            </a:r>
            <a:r>
              <a:rPr lang="zh-CN" altLang="en-US" dirty="0" smtClean="0">
                <a:ea typeface="宋体" charset="-122"/>
              </a:rPr>
              <a:t>等称为虚拟终端，而</a:t>
            </a:r>
            <a:r>
              <a:rPr lang="en-US" altLang="zh-CN" dirty="0" smtClean="0">
                <a:ea typeface="宋体" charset="-122"/>
              </a:rPr>
              <a:t>tty0</a:t>
            </a:r>
            <a:r>
              <a:rPr lang="zh-CN" altLang="en-US" dirty="0" smtClean="0">
                <a:ea typeface="宋体" charset="-122"/>
              </a:rPr>
              <a:t>则是当前所使用虚拟终端的一个别名，系统所产生的信息会发送到该终端上。因此不管当前正在使用哪个虚拟终端，系统信息都会发送到控制台终端上。 </a:t>
            </a:r>
            <a:br>
              <a:rPr lang="zh-CN" altLang="en-US" dirty="0" smtClean="0">
                <a:ea typeface="宋体" charset="-122"/>
              </a:rPr>
            </a:br>
            <a:r>
              <a:rPr lang="zh-CN" altLang="en-US" dirty="0" smtClean="0">
                <a:ea typeface="宋体" charset="-122"/>
              </a:rPr>
              <a:t>你可以登录到不同的虚拟终端上去，因而可以让系统同时有几个不同的会话期存在。只有系统或超级用户</a:t>
            </a:r>
            <a:r>
              <a:rPr lang="en-US" altLang="zh-CN" dirty="0" smtClean="0">
                <a:ea typeface="宋体" charset="-122"/>
              </a:rPr>
              <a:t>root</a:t>
            </a:r>
            <a:r>
              <a:rPr lang="zh-CN" altLang="en-US" dirty="0" smtClean="0">
                <a:ea typeface="宋体" charset="-122"/>
              </a:rPr>
              <a:t>可以向</a:t>
            </a:r>
            <a:r>
              <a:rPr lang="en-US" altLang="zh-CN" dirty="0" smtClean="0">
                <a:ea typeface="宋体" charset="-122"/>
              </a:rPr>
              <a:t>/dev/tty0</a:t>
            </a:r>
            <a:r>
              <a:rPr lang="zh-CN" altLang="en-US" dirty="0" smtClean="0">
                <a:ea typeface="宋体" charset="-122"/>
              </a:rPr>
              <a:t>进行写操作， </a:t>
            </a:r>
          </a:p>
          <a:p>
            <a:r>
              <a:rPr lang="en-US" altLang="zh-CN" dirty="0" smtClean="0">
                <a:ea typeface="宋体" charset="-122"/>
              </a:rPr>
              <a:t>5.</a:t>
            </a:r>
            <a:r>
              <a:rPr lang="zh-CN" altLang="en-US" dirty="0" smtClean="0">
                <a:ea typeface="宋体" charset="-122"/>
              </a:rPr>
              <a:t>其它类型 </a:t>
            </a:r>
            <a:br>
              <a:rPr lang="zh-CN" altLang="en-US" dirty="0" smtClean="0">
                <a:ea typeface="宋体" charset="-122"/>
              </a:rPr>
            </a:br>
            <a:r>
              <a:rPr lang="zh-CN" altLang="en-US" dirty="0" smtClean="0">
                <a:ea typeface="宋体" charset="-122"/>
              </a:rPr>
              <a:t>还针对很多不同的字符设备存在有很多其它种类的终端设备特殊文件。例如针对</a:t>
            </a:r>
            <a:r>
              <a:rPr lang="en-US" altLang="zh-CN" dirty="0" smtClean="0">
                <a:ea typeface="宋体" charset="-122"/>
              </a:rPr>
              <a:t>ISDN</a:t>
            </a:r>
            <a:r>
              <a:rPr lang="zh-CN" altLang="en-US" dirty="0" smtClean="0">
                <a:ea typeface="宋体" charset="-122"/>
              </a:rPr>
              <a:t>设备的</a:t>
            </a:r>
            <a:r>
              <a:rPr lang="en-US" altLang="zh-CN" dirty="0" smtClean="0">
                <a:ea typeface="宋体" charset="-122"/>
              </a:rPr>
              <a:t>/dev/</a:t>
            </a:r>
            <a:r>
              <a:rPr lang="en-US" altLang="zh-CN" dirty="0" err="1" smtClean="0">
                <a:ea typeface="宋体" charset="-122"/>
              </a:rPr>
              <a:t>ttyIn</a:t>
            </a:r>
            <a:r>
              <a:rPr lang="zh-CN" altLang="en-US" dirty="0" smtClean="0">
                <a:ea typeface="宋体" charset="-122"/>
              </a:rPr>
              <a:t>终端设备等。</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p:spPr>
        <p:txBody>
          <a:bodyPr/>
          <a:lstStyle/>
          <a:p>
            <a:r>
              <a:rPr lang="en-US" altLang="zh-CN" sz="1800" b="1" smtClean="0">
                <a:ea typeface="宋体" charset="-122"/>
              </a:rPr>
              <a:t>Usenet</a:t>
            </a:r>
            <a:r>
              <a:rPr lang="zh-CN" altLang="en-US" sz="1800" b="1" smtClean="0">
                <a:ea typeface="宋体" charset="-122"/>
              </a:rPr>
              <a:t>不同于</a:t>
            </a:r>
            <a:r>
              <a:rPr lang="en-US" altLang="zh-CN" sz="1800" b="1" smtClean="0">
                <a:ea typeface="宋体" charset="-122"/>
              </a:rPr>
              <a:t>Internet</a:t>
            </a:r>
            <a:r>
              <a:rPr lang="zh-CN" altLang="en-US" sz="1800" b="1" smtClean="0">
                <a:ea typeface="宋体" charset="-122"/>
              </a:rPr>
              <a:t>上的交互式操作方式，在</a:t>
            </a:r>
            <a:r>
              <a:rPr lang="en-US" altLang="zh-CN" sz="1800" b="1" smtClean="0">
                <a:ea typeface="宋体" charset="-122"/>
              </a:rPr>
              <a:t>Usenet</a:t>
            </a:r>
            <a:r>
              <a:rPr lang="zh-CN" altLang="en-US" sz="1800" b="1" smtClean="0">
                <a:ea typeface="宋体" charset="-122"/>
              </a:rPr>
              <a:t>服务器上存储的各种信息，会周期性地转发给其他服务器；</a:t>
            </a:r>
          </a:p>
          <a:p>
            <a:r>
              <a:rPr lang="en-US" altLang="zh-CN" b="1" smtClean="0">
                <a:ea typeface="宋体" charset="-122"/>
              </a:rPr>
              <a:t>NNTP</a:t>
            </a:r>
            <a:r>
              <a:rPr lang="zh-CN" altLang="en-US" b="1" smtClean="0">
                <a:ea typeface="宋体" charset="-122"/>
              </a:rPr>
              <a:t>用于向</a:t>
            </a:r>
            <a:r>
              <a:rPr lang="en-US" altLang="zh-CN" b="1" smtClean="0">
                <a:ea typeface="宋体" charset="-122"/>
              </a:rPr>
              <a:t>Internet</a:t>
            </a:r>
            <a:r>
              <a:rPr lang="zh-CN" altLang="en-US" b="1" smtClean="0">
                <a:ea typeface="宋体" charset="-122"/>
              </a:rPr>
              <a:t>上</a:t>
            </a:r>
            <a:r>
              <a:rPr lang="en-US" altLang="zh-CN" b="1" smtClean="0">
                <a:ea typeface="宋体" charset="-122"/>
              </a:rPr>
              <a:t>NNTP</a:t>
            </a:r>
            <a:r>
              <a:rPr lang="zh-CN" altLang="en-US" b="1" smtClean="0">
                <a:ea typeface="宋体" charset="-122"/>
              </a:rPr>
              <a:t>服务器或</a:t>
            </a:r>
            <a:r>
              <a:rPr lang="en-US" altLang="zh-CN" b="1" smtClean="0">
                <a:ea typeface="宋体" charset="-122"/>
              </a:rPr>
              <a:t>NNTP</a:t>
            </a:r>
            <a:r>
              <a:rPr lang="zh-CN" altLang="en-US" b="1" smtClean="0">
                <a:ea typeface="宋体" charset="-122"/>
              </a:rPr>
              <a:t>客户发布网络新闻邮件的协议，提供可靠的基于流的新闻传输，提供新闻的分发、查询、检索和投递。</a:t>
            </a:r>
            <a:r>
              <a:rPr lang="en-US" altLang="zh-CN" b="1" smtClean="0">
                <a:ea typeface="宋体" charset="-122"/>
              </a:rPr>
              <a:t>NNTP</a:t>
            </a:r>
            <a:r>
              <a:rPr lang="zh-CN" altLang="en-US" b="1" smtClean="0">
                <a:ea typeface="宋体" charset="-122"/>
              </a:rPr>
              <a:t>将新闻文章保存在中心数据库的服务器上，这样用户可以选择要阅读的特定条目，还提供过期新闻的索引、交叉引用和终止。 </a:t>
            </a:r>
          </a:p>
          <a:p>
            <a:endParaRPr lang="zh-CN" altLang="en-US" b="1" smtClean="0">
              <a:ea typeface="宋体" charset="-122"/>
            </a:endParaRPr>
          </a:p>
          <a:p>
            <a:r>
              <a:rPr lang="en-US" altLang="zh-CN" b="1" smtClean="0">
                <a:ea typeface="宋体" charset="-122"/>
              </a:rPr>
              <a:t>Usenet</a:t>
            </a:r>
            <a:r>
              <a:rPr lang="zh-CN" altLang="en-US" b="1" smtClean="0">
                <a:ea typeface="宋体" charset="-122"/>
              </a:rPr>
              <a:t>就是</a:t>
            </a:r>
            <a:r>
              <a:rPr lang="en-US" altLang="zh-CN" b="1" smtClean="0">
                <a:ea typeface="宋体" charset="-122"/>
              </a:rPr>
              <a:t>Users’ Network</a:t>
            </a:r>
            <a:r>
              <a:rPr lang="zh-CN" altLang="en-US" b="1" smtClean="0">
                <a:ea typeface="宋体" charset="-122"/>
              </a:rPr>
              <a:t>，即用户的网络。简而言之，它就是一群有共同爱好的</a:t>
            </a:r>
            <a:r>
              <a:rPr lang="en-US" altLang="zh-CN" b="1" smtClean="0">
                <a:ea typeface="宋体" charset="-122"/>
              </a:rPr>
              <a:t>Internet</a:t>
            </a:r>
            <a:r>
              <a:rPr lang="zh-CN" altLang="en-US" b="1" smtClean="0">
                <a:ea typeface="宋体" charset="-122"/>
              </a:rPr>
              <a:t>用户为了相互传递交换信息组成的一种无形的用户交流网。这些信息实际上就是网络使用者相互交换的新闻（</a:t>
            </a:r>
            <a:r>
              <a:rPr lang="en-US" altLang="zh-CN" b="1" smtClean="0">
                <a:ea typeface="宋体" charset="-122"/>
              </a:rPr>
              <a:t>News</a:t>
            </a:r>
            <a:r>
              <a:rPr lang="zh-CN" altLang="en-US" b="1" smtClean="0">
                <a:ea typeface="宋体" charset="-122"/>
              </a:rPr>
              <a:t>），这或许可以解释为什么</a:t>
            </a:r>
            <a:r>
              <a:rPr lang="en-US" altLang="zh-CN" b="1" smtClean="0">
                <a:ea typeface="宋体" charset="-122"/>
              </a:rPr>
              <a:t>Usenet</a:t>
            </a:r>
            <a:r>
              <a:rPr lang="zh-CN" altLang="en-US" b="1" smtClean="0">
                <a:ea typeface="宋体" charset="-122"/>
              </a:rPr>
              <a:t>常被称为</a:t>
            </a:r>
            <a:r>
              <a:rPr lang="en-US" altLang="zh-CN" b="1" smtClean="0">
                <a:ea typeface="宋体" charset="-122"/>
              </a:rPr>
              <a:t>Netnews</a:t>
            </a:r>
            <a:r>
              <a:rPr lang="zh-CN" altLang="en-US" b="1" smtClean="0">
                <a:ea typeface="宋体" charset="-122"/>
              </a:rPr>
              <a:t>（网络新闻）。通俗地说，</a:t>
            </a:r>
            <a:r>
              <a:rPr lang="en-US" altLang="zh-CN" b="1" smtClean="0">
                <a:ea typeface="宋体" charset="-122"/>
              </a:rPr>
              <a:t>Usenet</a:t>
            </a:r>
            <a:r>
              <a:rPr lang="zh-CN" altLang="en-US" b="1" smtClean="0">
                <a:ea typeface="宋体" charset="-122"/>
              </a:rPr>
              <a:t>就是一种遍布世界范围的</a:t>
            </a:r>
            <a:r>
              <a:rPr lang="en-US" altLang="zh-CN" b="1" smtClean="0">
                <a:ea typeface="宋体" charset="-122"/>
              </a:rPr>
              <a:t>BBS</a:t>
            </a:r>
            <a:r>
              <a:rPr lang="zh-CN" altLang="en-US" b="1" smtClean="0">
                <a:ea typeface="宋体" charset="-122"/>
              </a:rPr>
              <a:t>电子公告牌系统，使用者们可在公告牌上发送和读取信息。</a:t>
            </a:r>
          </a:p>
          <a:p>
            <a:endParaRPr lang="zh-CN" altLang="en-US"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Times New Roman" pitchFamily="18" charset="0"/>
              </a:rPr>
              <a:t>BBS </a:t>
            </a:r>
            <a:r>
              <a:rPr lang="zh-CN" altLang="en-US" sz="1200" b="1" dirty="0" smtClean="0">
                <a:latin typeface="Times New Roman" pitchFamily="18" charset="0"/>
              </a:rPr>
              <a:t>提供一块公共电子白板，每个用户都可以在上面书写、发布信息或提出看法、聊天，获得帮助、讨论问题及为别人提供信息；</a:t>
            </a:r>
          </a:p>
          <a:p>
            <a:endParaRPr lang="zh-CN" altLang="en-US" dirty="0"/>
          </a:p>
        </p:txBody>
      </p:sp>
      <p:sp>
        <p:nvSpPr>
          <p:cNvPr id="4" name="灯片编号占位符 3"/>
          <p:cNvSpPr>
            <a:spLocks noGrp="1"/>
          </p:cNvSpPr>
          <p:nvPr>
            <p:ph type="sldNum" sz="quarter" idx="10"/>
          </p:nvPr>
        </p:nvSpPr>
        <p:spPr/>
        <p:txBody>
          <a:bodyPr/>
          <a:lstStyle/>
          <a:p>
            <a:pPr>
              <a:defRPr/>
            </a:pPr>
            <a:fld id="{52F872A1-7C23-4D10-95C5-3528DA1A29A1}" type="slidenum">
              <a:rPr lang="en-US" altLang="zh-CN" smtClean="0"/>
              <a:pPr>
                <a:defRPr/>
              </a:pPr>
              <a:t>18</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1" i="0" kern="1200" dirty="0" smtClean="0">
                <a:solidFill>
                  <a:schemeClr val="tx1"/>
                </a:solidFill>
                <a:latin typeface="Times New Roman" pitchFamily="18" charset="0"/>
                <a:ea typeface="宋体" pitchFamily="2" charset="-122"/>
                <a:cs typeface="+mn-cs"/>
              </a:rPr>
              <a:t>World Wide Web</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19</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Web</a:t>
            </a:r>
            <a:r>
              <a:rPr lang="zh-CN" altLang="en-US" dirty="0" smtClean="0"/>
              <a:t>服务器可能根据链接进行请求的转发</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23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u="none" dirty="0" smtClean="0">
                <a:solidFill>
                  <a:srgbClr val="2D2DB9"/>
                </a:solidFill>
              </a:rPr>
              <a:t>主页（</a:t>
            </a:r>
            <a:r>
              <a:rPr lang="en-US" altLang="zh-CN" sz="1200" u="none" dirty="0" smtClean="0">
                <a:solidFill>
                  <a:srgbClr val="2D2DB9"/>
                </a:solidFill>
              </a:rPr>
              <a:t>home page</a:t>
            </a:r>
            <a:r>
              <a:rPr lang="zh-CN" altLang="en-US" sz="1200" u="none" dirty="0" smtClean="0">
                <a:solidFill>
                  <a:srgbClr val="2D2DB9"/>
                </a:solidFill>
              </a:rPr>
              <a:t>）是指个人或机构基本的</a:t>
            </a:r>
            <a:r>
              <a:rPr lang="en-US" altLang="zh-CN" sz="1200" u="none" dirty="0" smtClean="0">
                <a:solidFill>
                  <a:srgbClr val="2D2DB9"/>
                </a:solidFill>
              </a:rPr>
              <a:t>Web</a:t>
            </a:r>
            <a:r>
              <a:rPr lang="zh-CN" altLang="en-US" sz="1200" u="none" dirty="0" smtClean="0">
                <a:solidFill>
                  <a:srgbClr val="2D2DB9"/>
                </a:solidFill>
              </a:rPr>
              <a:t>页，用户访问</a:t>
            </a:r>
            <a:r>
              <a:rPr lang="en-US" altLang="zh-CN" sz="1200" u="none" dirty="0" smtClean="0">
                <a:solidFill>
                  <a:srgbClr val="2D2DB9"/>
                </a:solidFill>
              </a:rPr>
              <a:t>Web</a:t>
            </a:r>
            <a:r>
              <a:rPr lang="zh-CN" altLang="en-US" sz="1200" u="none" dirty="0" smtClean="0">
                <a:solidFill>
                  <a:srgbClr val="2D2DB9"/>
                </a:solidFill>
              </a:rPr>
              <a:t>网站首先会看到主页，通过主页可以访问该网站的信息。</a:t>
            </a:r>
            <a:endParaRPr lang="en-US" altLang="zh-CN" sz="1200" u="none" dirty="0" smtClean="0">
              <a:solidFill>
                <a:srgbClr val="2D2DB9"/>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24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认证中心：第三方；保证规则。</a:t>
            </a:r>
            <a:endParaRPr lang="en-US" altLang="zh-CN" dirty="0" smtClean="0"/>
          </a:p>
          <a:p>
            <a:r>
              <a:rPr lang="zh-CN" altLang="en-US" dirty="0" smtClean="0"/>
              <a:t>认证、交易、付款</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28</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a:ln/>
        </p:spPr>
        <p:txBody>
          <a:bodyPr/>
          <a:lstStyle/>
          <a:p>
            <a:r>
              <a:rPr lang="zh-CN" altLang="en-US" sz="800" b="1" smtClean="0">
                <a:solidFill>
                  <a:srgbClr val="2D2DB9"/>
                </a:solidFill>
                <a:ea typeface="宋体" charset="-122"/>
              </a:rPr>
              <a:t>在互联网上</a:t>
            </a:r>
            <a:r>
              <a:rPr lang="zh-CN" altLang="en-US" sz="800" b="1" smtClean="0">
                <a:solidFill>
                  <a:srgbClr val="FF0000"/>
                </a:solidFill>
                <a:ea typeface="宋体" charset="-122"/>
              </a:rPr>
              <a:t>发布政府信息</a:t>
            </a:r>
            <a:r>
              <a:rPr lang="zh-CN" altLang="en-US" sz="800" b="1" smtClean="0">
                <a:solidFill>
                  <a:srgbClr val="2D2DB9"/>
                </a:solidFill>
                <a:ea typeface="宋体" charset="-122"/>
              </a:rPr>
              <a:t>，使群众可以方便地了解政府信息。</a:t>
            </a:r>
          </a:p>
          <a:p>
            <a:r>
              <a:rPr lang="zh-CN" altLang="en-US" sz="800" b="1" smtClean="0">
                <a:solidFill>
                  <a:srgbClr val="2D2DB9"/>
                </a:solidFill>
                <a:ea typeface="宋体" charset="-122"/>
              </a:rPr>
              <a:t>通过互联网对政府</a:t>
            </a:r>
            <a:r>
              <a:rPr lang="zh-CN" altLang="en-US" sz="800" b="1" smtClean="0">
                <a:solidFill>
                  <a:srgbClr val="FF0000"/>
                </a:solidFill>
                <a:ea typeface="宋体" charset="-122"/>
              </a:rPr>
              <a:t>与公众之间的事务进行互动处理</a:t>
            </a:r>
            <a:r>
              <a:rPr lang="zh-CN" altLang="en-US" sz="800" b="1" smtClean="0">
                <a:solidFill>
                  <a:srgbClr val="2D2DB9"/>
                </a:solidFill>
                <a:ea typeface="宋体" charset="-122"/>
              </a:rPr>
              <a:t>，使政府能够直接听到群众的呼声，对群众的来信和意见做出及时处理。</a:t>
            </a:r>
          </a:p>
          <a:p>
            <a:r>
              <a:rPr lang="zh-CN" altLang="en-US" sz="800" b="1" smtClean="0">
                <a:solidFill>
                  <a:srgbClr val="2D2DB9"/>
                </a:solidFill>
                <a:ea typeface="宋体" charset="-122"/>
              </a:rPr>
              <a:t>在政府机构内部实现</a:t>
            </a:r>
            <a:r>
              <a:rPr lang="zh-CN" altLang="en-US" sz="800" b="1" smtClean="0">
                <a:solidFill>
                  <a:srgbClr val="FF0000"/>
                </a:solidFill>
                <a:ea typeface="宋体" charset="-122"/>
              </a:rPr>
              <a:t>办公自动化</a:t>
            </a:r>
            <a:r>
              <a:rPr lang="zh-CN" altLang="en-US" sz="800" b="1" smtClean="0">
                <a:solidFill>
                  <a:srgbClr val="2D2DB9"/>
                </a:solidFill>
                <a:ea typeface="宋体" charset="-122"/>
              </a:rPr>
              <a:t>，以提高政府机构的办公效率。</a:t>
            </a:r>
          </a:p>
          <a:p>
            <a:r>
              <a:rPr lang="zh-CN" altLang="en-US" sz="800" b="1" smtClean="0">
                <a:solidFill>
                  <a:srgbClr val="2D2DB9"/>
                </a:solidFill>
                <a:ea typeface="宋体" charset="-122"/>
              </a:rPr>
              <a:t>公务员从网络中获得机构内的工作信息和机构外的业务信息，为日常的政务工作和领导决策提供服务。</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网上报税；市长信箱；</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30</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smtClean="0">
                <a:solidFill>
                  <a:schemeClr val="tx1"/>
                </a:solidFill>
                <a:latin typeface="Times New Roman" pitchFamily="18" charset="0"/>
                <a:ea typeface="宋体" pitchFamily="2" charset="-122"/>
                <a:cs typeface="+mn-cs"/>
              </a:rPr>
              <a:t>MOOC(massive open online courses)</a:t>
            </a:r>
            <a:r>
              <a:rPr kumimoji="1" lang="zh-CN" altLang="en-US" sz="1200" b="0" i="0" kern="1200" dirty="0" smtClean="0">
                <a:solidFill>
                  <a:schemeClr val="tx1"/>
                </a:solidFill>
                <a:latin typeface="Times New Roman" pitchFamily="18" charset="0"/>
                <a:ea typeface="宋体" pitchFamily="2" charset="-122"/>
                <a:cs typeface="+mn-cs"/>
              </a:rPr>
              <a:t>即“大型开放式网络课程”，是近几年来兴起的网络教学模式。</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31</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p:spPr>
        <p:txBody>
          <a:bodyPr/>
          <a:lstStyle/>
          <a:p>
            <a:pPr>
              <a:spcBef>
                <a:spcPct val="10000"/>
              </a:spcBef>
            </a:pPr>
            <a:r>
              <a:rPr lang="zh-CN" altLang="en-US" b="1" smtClean="0">
                <a:solidFill>
                  <a:srgbClr val="2D2DB9"/>
                </a:solidFill>
                <a:ea typeface="宋体" charset="-122"/>
                <a:cs typeface="Times New Roman" pitchFamily="18" charset="0"/>
              </a:rPr>
              <a:t>远程医疗将计算机、多媒体、互联网与医疗技术相结合，以提高诊断与医疗水平，降低医疗开支，满足广大人民群众健康与医疗需要；</a:t>
            </a:r>
            <a:endParaRPr lang="en-US" altLang="zh-CN" b="1" smtClean="0">
              <a:solidFill>
                <a:srgbClr val="2D2DB9"/>
              </a:solidFill>
              <a:ea typeface="宋体" charset="-122"/>
              <a:cs typeface="Times New Roman" pitchFamily="18" charset="0"/>
            </a:endParaRPr>
          </a:p>
          <a:p>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AED2EF-A1F6-47D0-B15B-E0DC0CD81905}" type="slidenum">
              <a:rPr lang="zh-CN" altLang="en-US" sz="1200" b="0" u="none">
                <a:solidFill>
                  <a:schemeClr val="tx1"/>
                </a:solidFill>
                <a:latin typeface="Arial" charset="0"/>
                <a:ea typeface="宋体" charset="-122"/>
              </a:rPr>
              <a:pPr algn="r"/>
              <a:t>6</a:t>
            </a:fld>
            <a:endParaRPr lang="en-US" altLang="zh-CN" sz="1200" b="0" u="none">
              <a:solidFill>
                <a:schemeClr val="tx1"/>
              </a:solidFill>
              <a:latin typeface="Arial" charset="0"/>
              <a:ea typeface="宋体" charset="-122"/>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685800" y="4343400"/>
            <a:ext cx="5486400" cy="411480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solidFill>
                  <a:srgbClr val="2D2DB9"/>
                </a:solidFill>
              </a:rPr>
              <a:t>TELNET </a:t>
            </a:r>
            <a:r>
              <a:rPr lang="zh-CN" altLang="en-US" sz="1200" b="1" dirty="0" smtClean="0">
                <a:solidFill>
                  <a:srgbClr val="2D2DB9"/>
                </a:solidFill>
              </a:rPr>
              <a:t>能将用户的击键传到远地主机，同时也能将远地主机的输出通过 </a:t>
            </a:r>
            <a:r>
              <a:rPr lang="en-US" altLang="zh-CN" sz="1200" b="1" dirty="0" smtClean="0">
                <a:solidFill>
                  <a:srgbClr val="2D2DB9"/>
                </a:solidFill>
              </a:rPr>
              <a:t>TCP </a:t>
            </a:r>
            <a:r>
              <a:rPr lang="zh-CN" altLang="en-US" sz="1200" b="1" dirty="0" smtClean="0">
                <a:solidFill>
                  <a:srgbClr val="2D2DB9"/>
                </a:solidFill>
              </a:rPr>
              <a:t>连接返回到用户屏幕。这种服务是透明的，因为用户感觉到好像键盘和显示器是直接连在远地主机上。</a:t>
            </a:r>
            <a:endParaRPr lang="zh-CN" altLang="en-US" sz="1200" b="1" dirty="0" smtClean="0">
              <a:latin typeface="Times New Roman" pitchFamily="18" charset="0"/>
            </a:endParaRPr>
          </a:p>
          <a:p>
            <a:endParaRPr lang="zh-CN" altLang="zh-CN" dirty="0"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noFill/>
          <a:ln/>
        </p:spPr>
        <p:txBody>
          <a:bodyPr/>
          <a:lstStyle/>
          <a:p>
            <a:r>
              <a:rPr lang="zh-CN" altLang="en-US" sz="900" b="1" u="sng" dirty="0" smtClean="0">
                <a:solidFill>
                  <a:srgbClr val="2D2DB9"/>
                </a:solidFill>
                <a:ea typeface="宋体" charset="-122"/>
              </a:rPr>
              <a:t>搜索器：</a:t>
            </a:r>
            <a:r>
              <a:rPr lang="zh-CN" altLang="en-US" sz="900" b="1" dirty="0" smtClean="0">
                <a:solidFill>
                  <a:srgbClr val="2D2DB9"/>
                </a:solidFill>
                <a:ea typeface="宋体" charset="-122"/>
              </a:rPr>
              <a:t>要根据一个事先制定的策略</a:t>
            </a:r>
            <a:r>
              <a:rPr lang="zh-CN" altLang="en-US" sz="900" b="1" dirty="0" smtClean="0">
                <a:solidFill>
                  <a:srgbClr val="FF0000"/>
                </a:solidFill>
                <a:ea typeface="宋体" charset="-122"/>
              </a:rPr>
              <a:t>确定一个</a:t>
            </a:r>
            <a:r>
              <a:rPr lang="en-US" altLang="zh-CN" sz="900" b="1" dirty="0" smtClean="0">
                <a:solidFill>
                  <a:srgbClr val="FF0000"/>
                </a:solidFill>
                <a:ea typeface="宋体" charset="-122"/>
              </a:rPr>
              <a:t>URL</a:t>
            </a:r>
            <a:r>
              <a:rPr lang="zh-CN" altLang="en-US" sz="900" b="1" dirty="0" smtClean="0">
                <a:solidFill>
                  <a:srgbClr val="FF0000"/>
                </a:solidFill>
                <a:ea typeface="宋体" charset="-122"/>
              </a:rPr>
              <a:t>列表</a:t>
            </a:r>
            <a:r>
              <a:rPr lang="zh-CN" altLang="en-US" sz="900" b="1" dirty="0" smtClean="0">
                <a:solidFill>
                  <a:srgbClr val="2D2DB9"/>
                </a:solidFill>
                <a:ea typeface="宋体" charset="-122"/>
              </a:rPr>
              <a:t>，而这个列表通常是从以前访问记录中提取，特别是一些热门站点和包含新信息的站点。</a:t>
            </a:r>
            <a:endParaRPr lang="en-US" altLang="zh-CN" sz="900" b="1" dirty="0" smtClean="0">
              <a:solidFill>
                <a:srgbClr val="2D2DB9"/>
              </a:solidFill>
              <a:ea typeface="宋体" charset="-122"/>
            </a:endParaRPr>
          </a:p>
          <a:p>
            <a:r>
              <a:rPr lang="zh-CN" altLang="en-US" sz="900" b="1" u="sng" dirty="0" smtClean="0">
                <a:solidFill>
                  <a:srgbClr val="2D2DB9"/>
                </a:solidFill>
                <a:ea typeface="宋体" charset="-122"/>
              </a:rPr>
              <a:t>索引器：</a:t>
            </a:r>
            <a:r>
              <a:rPr lang="zh-CN" altLang="en-US" sz="900" b="1" dirty="0" smtClean="0">
                <a:solidFill>
                  <a:srgbClr val="2D2DB9"/>
                </a:solidFill>
                <a:ea typeface="宋体" charset="-122"/>
              </a:rPr>
              <a:t>功能是</a:t>
            </a:r>
            <a:r>
              <a:rPr lang="zh-CN" altLang="en-US" sz="900" b="1" dirty="0" smtClean="0">
                <a:solidFill>
                  <a:srgbClr val="FF0000"/>
                </a:solidFill>
                <a:ea typeface="宋体" charset="-122"/>
              </a:rPr>
              <a:t>理解搜索器获取的信息，进行分类并建立索引</a:t>
            </a:r>
            <a:r>
              <a:rPr lang="zh-CN" altLang="en-US" sz="900" b="1" dirty="0" smtClean="0">
                <a:solidFill>
                  <a:srgbClr val="2D2DB9"/>
                </a:solidFill>
                <a:ea typeface="宋体" charset="-122"/>
              </a:rPr>
              <a:t>，存放到索引数据库或目录数据库中。</a:t>
            </a:r>
          </a:p>
          <a:p>
            <a:r>
              <a:rPr lang="zh-CN" altLang="en-US" sz="900" b="1" u="sng" dirty="0" smtClean="0">
                <a:solidFill>
                  <a:srgbClr val="2D2DB9"/>
                </a:solidFill>
                <a:ea typeface="宋体" charset="-122"/>
              </a:rPr>
              <a:t>检索器：</a:t>
            </a:r>
            <a:r>
              <a:rPr lang="zh-CN" altLang="en-US" sz="900" b="1" dirty="0" smtClean="0">
                <a:solidFill>
                  <a:srgbClr val="2D2DB9"/>
                </a:solidFill>
                <a:ea typeface="宋体" charset="-122"/>
              </a:rPr>
              <a:t>功能是根据用户输入的搜索关键字，</a:t>
            </a:r>
            <a:r>
              <a:rPr lang="zh-CN" altLang="en-US" sz="900" b="1" dirty="0" smtClean="0">
                <a:solidFill>
                  <a:srgbClr val="FF0000"/>
                </a:solidFill>
                <a:ea typeface="宋体" charset="-122"/>
              </a:rPr>
              <a:t>在索引库中快速检索出文档</a:t>
            </a:r>
            <a:r>
              <a:rPr lang="zh-CN" altLang="en-US" sz="900" b="1" dirty="0" smtClean="0">
                <a:solidFill>
                  <a:srgbClr val="2D2DB9"/>
                </a:solidFill>
                <a:ea typeface="宋体" charset="-122"/>
              </a:rPr>
              <a:t>。</a:t>
            </a:r>
            <a:endParaRPr lang="en-US" altLang="zh-CN" sz="900" b="1" dirty="0" smtClean="0">
              <a:solidFill>
                <a:srgbClr val="2D2DB9"/>
              </a:solidFill>
              <a:ea typeface="宋体" charset="-122"/>
            </a:endParaRPr>
          </a:p>
          <a:p>
            <a:pPr>
              <a:spcBef>
                <a:spcPct val="50000"/>
              </a:spcBef>
            </a:pPr>
            <a:r>
              <a:rPr lang="zh-CN" altLang="en-US" sz="900" b="1" u="sng" dirty="0" smtClean="0">
                <a:solidFill>
                  <a:srgbClr val="2D2DB9"/>
                </a:solidFill>
                <a:ea typeface="宋体" charset="-122"/>
              </a:rPr>
              <a:t>用户接口：</a:t>
            </a:r>
            <a:r>
              <a:rPr lang="zh-CN" altLang="en-US" sz="900" b="1" dirty="0" smtClean="0">
                <a:solidFill>
                  <a:srgbClr val="2D2DB9"/>
                </a:solidFill>
                <a:ea typeface="宋体" charset="-122"/>
              </a:rPr>
              <a:t>用于输入查询要求，</a:t>
            </a:r>
            <a:r>
              <a:rPr lang="zh-CN" altLang="en-US" sz="900" b="1" dirty="0" smtClean="0">
                <a:solidFill>
                  <a:srgbClr val="FF0000"/>
                </a:solidFill>
                <a:ea typeface="宋体" charset="-122"/>
              </a:rPr>
              <a:t>显示查询结果</a:t>
            </a:r>
            <a:r>
              <a:rPr lang="zh-CN" altLang="en-US" sz="900" b="1" dirty="0" smtClean="0">
                <a:solidFill>
                  <a:srgbClr val="2D2DB9"/>
                </a:solidFill>
                <a:ea typeface="宋体" charset="-122"/>
              </a:rPr>
              <a:t>，提供用户反馈意见。</a:t>
            </a:r>
          </a:p>
          <a:p>
            <a:endParaRPr lang="zh-CN" altLang="en-US" dirty="0" smtClean="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1" i="0" kern="1200" dirty="0" smtClean="0">
                <a:solidFill>
                  <a:schemeClr val="tx1"/>
                </a:solidFill>
                <a:latin typeface="Times New Roman" pitchFamily="18" charset="0"/>
                <a:ea typeface="宋体" pitchFamily="2" charset="-122"/>
                <a:cs typeface="+mn-cs"/>
              </a:rPr>
              <a:t>World Wide Web</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42</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Web</a:t>
            </a:r>
            <a:r>
              <a:rPr lang="zh-CN" altLang="en-US" dirty="0" smtClean="0"/>
              <a:t>服务器可能根据链接进行请求的转发</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46</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u="none" dirty="0" smtClean="0">
                <a:solidFill>
                  <a:srgbClr val="2D2DB9"/>
                </a:solidFill>
              </a:rPr>
              <a:t>主页（</a:t>
            </a:r>
            <a:r>
              <a:rPr lang="en-US" altLang="zh-CN" sz="1200" u="none" dirty="0" smtClean="0">
                <a:solidFill>
                  <a:srgbClr val="2D2DB9"/>
                </a:solidFill>
              </a:rPr>
              <a:t>home page</a:t>
            </a:r>
            <a:r>
              <a:rPr lang="zh-CN" altLang="en-US" sz="1200" u="none" dirty="0" smtClean="0">
                <a:solidFill>
                  <a:srgbClr val="2D2DB9"/>
                </a:solidFill>
              </a:rPr>
              <a:t>）是指个人或机构基本的</a:t>
            </a:r>
            <a:r>
              <a:rPr lang="en-US" altLang="zh-CN" sz="1200" u="none" dirty="0" smtClean="0">
                <a:solidFill>
                  <a:srgbClr val="2D2DB9"/>
                </a:solidFill>
              </a:rPr>
              <a:t>Web</a:t>
            </a:r>
            <a:r>
              <a:rPr lang="zh-CN" altLang="en-US" sz="1200" u="none" dirty="0" smtClean="0">
                <a:solidFill>
                  <a:srgbClr val="2D2DB9"/>
                </a:solidFill>
              </a:rPr>
              <a:t>页，用户访问</a:t>
            </a:r>
            <a:r>
              <a:rPr lang="en-US" altLang="zh-CN" sz="1200" u="none" dirty="0" smtClean="0">
                <a:solidFill>
                  <a:srgbClr val="2D2DB9"/>
                </a:solidFill>
              </a:rPr>
              <a:t>Web</a:t>
            </a:r>
            <a:r>
              <a:rPr lang="zh-CN" altLang="en-US" sz="1200" u="none" dirty="0" smtClean="0">
                <a:solidFill>
                  <a:srgbClr val="2D2DB9"/>
                </a:solidFill>
              </a:rPr>
              <a:t>网站首先会看到主页，通过主页可以访问该网站的信息。</a:t>
            </a:r>
            <a:endParaRPr lang="en-US" altLang="zh-CN" sz="1200" u="none" dirty="0" smtClean="0">
              <a:solidFill>
                <a:srgbClr val="2D2DB9"/>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47</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认证中心：第三方；保证规则。</a:t>
            </a:r>
            <a:endParaRPr lang="en-US" altLang="zh-CN" dirty="0" smtClean="0"/>
          </a:p>
          <a:p>
            <a:r>
              <a:rPr lang="zh-CN" altLang="en-US" dirty="0" smtClean="0"/>
              <a:t>认证、交易、付款</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51</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a:ln/>
        </p:spPr>
        <p:txBody>
          <a:bodyPr/>
          <a:lstStyle/>
          <a:p>
            <a:r>
              <a:rPr lang="zh-CN" altLang="en-US" sz="800" b="1" smtClean="0">
                <a:solidFill>
                  <a:srgbClr val="2D2DB9"/>
                </a:solidFill>
                <a:ea typeface="宋体" charset="-122"/>
              </a:rPr>
              <a:t>在互联网上</a:t>
            </a:r>
            <a:r>
              <a:rPr lang="zh-CN" altLang="en-US" sz="800" b="1" smtClean="0">
                <a:solidFill>
                  <a:srgbClr val="FF0000"/>
                </a:solidFill>
                <a:ea typeface="宋体" charset="-122"/>
              </a:rPr>
              <a:t>发布政府信息</a:t>
            </a:r>
            <a:r>
              <a:rPr lang="zh-CN" altLang="en-US" sz="800" b="1" smtClean="0">
                <a:solidFill>
                  <a:srgbClr val="2D2DB9"/>
                </a:solidFill>
                <a:ea typeface="宋体" charset="-122"/>
              </a:rPr>
              <a:t>，使群众可以方便地了解政府信息。</a:t>
            </a:r>
          </a:p>
          <a:p>
            <a:r>
              <a:rPr lang="zh-CN" altLang="en-US" sz="800" b="1" smtClean="0">
                <a:solidFill>
                  <a:srgbClr val="2D2DB9"/>
                </a:solidFill>
                <a:ea typeface="宋体" charset="-122"/>
              </a:rPr>
              <a:t>通过互联网对政府</a:t>
            </a:r>
            <a:r>
              <a:rPr lang="zh-CN" altLang="en-US" sz="800" b="1" smtClean="0">
                <a:solidFill>
                  <a:srgbClr val="FF0000"/>
                </a:solidFill>
                <a:ea typeface="宋体" charset="-122"/>
              </a:rPr>
              <a:t>与公众之间的事务进行互动处理</a:t>
            </a:r>
            <a:r>
              <a:rPr lang="zh-CN" altLang="en-US" sz="800" b="1" smtClean="0">
                <a:solidFill>
                  <a:srgbClr val="2D2DB9"/>
                </a:solidFill>
                <a:ea typeface="宋体" charset="-122"/>
              </a:rPr>
              <a:t>，使政府能够直接听到群众的呼声，对群众的来信和意见做出及时处理。</a:t>
            </a:r>
          </a:p>
          <a:p>
            <a:r>
              <a:rPr lang="zh-CN" altLang="en-US" sz="800" b="1" smtClean="0">
                <a:solidFill>
                  <a:srgbClr val="2D2DB9"/>
                </a:solidFill>
                <a:ea typeface="宋体" charset="-122"/>
              </a:rPr>
              <a:t>在政府机构内部实现</a:t>
            </a:r>
            <a:r>
              <a:rPr lang="zh-CN" altLang="en-US" sz="800" b="1" smtClean="0">
                <a:solidFill>
                  <a:srgbClr val="FF0000"/>
                </a:solidFill>
                <a:ea typeface="宋体" charset="-122"/>
              </a:rPr>
              <a:t>办公自动化</a:t>
            </a:r>
            <a:r>
              <a:rPr lang="zh-CN" altLang="en-US" sz="800" b="1" smtClean="0">
                <a:solidFill>
                  <a:srgbClr val="2D2DB9"/>
                </a:solidFill>
                <a:ea typeface="宋体" charset="-122"/>
              </a:rPr>
              <a:t>，以提高政府机构的办公效率。</a:t>
            </a:r>
          </a:p>
          <a:p>
            <a:r>
              <a:rPr lang="zh-CN" altLang="en-US" sz="800" b="1" smtClean="0">
                <a:solidFill>
                  <a:srgbClr val="2D2DB9"/>
                </a:solidFill>
                <a:ea typeface="宋体" charset="-122"/>
              </a:rPr>
              <a:t>公务员从网络中获得机构内的工作信息和机构外的业务信息，为日常的政务工作和领导决策提供服务。</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网上报税；市长信箱；</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53</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smtClean="0">
                <a:solidFill>
                  <a:schemeClr val="tx1"/>
                </a:solidFill>
                <a:latin typeface="Times New Roman" pitchFamily="18" charset="0"/>
                <a:ea typeface="宋体" pitchFamily="2" charset="-122"/>
                <a:cs typeface="+mn-cs"/>
              </a:rPr>
              <a:t>MOOC(massive open online courses)</a:t>
            </a:r>
            <a:r>
              <a:rPr kumimoji="1" lang="zh-CN" altLang="en-US" sz="1200" b="0" i="0" kern="1200" dirty="0" smtClean="0">
                <a:solidFill>
                  <a:schemeClr val="tx1"/>
                </a:solidFill>
                <a:latin typeface="Times New Roman" pitchFamily="18" charset="0"/>
                <a:ea typeface="宋体" pitchFamily="2" charset="-122"/>
                <a:cs typeface="+mn-cs"/>
              </a:rPr>
              <a:t>即“大型开放式网络课程”，是近几年来兴起的网络教学模式。</a:t>
            </a:r>
            <a:endParaRPr lang="zh-CN" altLang="en-US" dirty="0"/>
          </a:p>
        </p:txBody>
      </p:sp>
      <p:sp>
        <p:nvSpPr>
          <p:cNvPr id="4" name="灯片编号占位符 3"/>
          <p:cNvSpPr>
            <a:spLocks noGrp="1"/>
          </p:cNvSpPr>
          <p:nvPr>
            <p:ph type="sldNum" sz="quarter" idx="10"/>
          </p:nvPr>
        </p:nvSpPr>
        <p:spPr/>
        <p:txBody>
          <a:bodyPr/>
          <a:lstStyle/>
          <a:p>
            <a:pPr>
              <a:defRPr/>
            </a:pPr>
            <a:fld id="{636E7016-B812-4A12-842D-FA40BE266A4C}" type="slidenum">
              <a:rPr lang="en-US" altLang="zh-CN" smtClean="0"/>
              <a:pPr>
                <a:defRPr/>
              </a:pPr>
              <a:t>54</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p:spPr>
        <p:txBody>
          <a:bodyPr/>
          <a:lstStyle/>
          <a:p>
            <a:pPr>
              <a:spcBef>
                <a:spcPct val="10000"/>
              </a:spcBef>
            </a:pPr>
            <a:r>
              <a:rPr lang="zh-CN" altLang="en-US" b="1" smtClean="0">
                <a:solidFill>
                  <a:srgbClr val="2D2DB9"/>
                </a:solidFill>
                <a:ea typeface="宋体" charset="-122"/>
                <a:cs typeface="Times New Roman" pitchFamily="18" charset="0"/>
              </a:rPr>
              <a:t>远程医疗将计算机、多媒体、互联网与医疗技术相结合，以提高诊断与医疗水平，降低医疗开支，满足广大人民群众健康与医疗需要；</a:t>
            </a:r>
            <a:endParaRPr lang="en-US" altLang="zh-CN" b="1" smtClean="0">
              <a:solidFill>
                <a:srgbClr val="2D2DB9"/>
              </a:solidFill>
              <a:ea typeface="宋体" charset="-122"/>
              <a:cs typeface="Times New Roman" pitchFamily="18" charset="0"/>
            </a:endParaRPr>
          </a:p>
          <a:p>
            <a:endParaRPr lang="zh-CN" altLang="en-US" smtClean="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noFill/>
          <a:ln/>
        </p:spPr>
        <p:txBody>
          <a:bodyPr/>
          <a:lstStyle/>
          <a:p>
            <a:r>
              <a:rPr lang="zh-CN" altLang="en-US" sz="900" b="1" u="sng" dirty="0" smtClean="0">
                <a:solidFill>
                  <a:srgbClr val="2D2DB9"/>
                </a:solidFill>
                <a:ea typeface="宋体" charset="-122"/>
              </a:rPr>
              <a:t>搜索器：</a:t>
            </a:r>
            <a:r>
              <a:rPr lang="zh-CN" altLang="en-US" sz="900" b="1" dirty="0" smtClean="0">
                <a:solidFill>
                  <a:srgbClr val="2D2DB9"/>
                </a:solidFill>
                <a:ea typeface="宋体" charset="-122"/>
              </a:rPr>
              <a:t>要根据一个事先制定的策略</a:t>
            </a:r>
            <a:r>
              <a:rPr lang="zh-CN" altLang="en-US" sz="900" b="1" dirty="0" smtClean="0">
                <a:solidFill>
                  <a:srgbClr val="FF0000"/>
                </a:solidFill>
                <a:ea typeface="宋体" charset="-122"/>
              </a:rPr>
              <a:t>确定一个</a:t>
            </a:r>
            <a:r>
              <a:rPr lang="en-US" altLang="zh-CN" sz="900" b="1" dirty="0" smtClean="0">
                <a:solidFill>
                  <a:srgbClr val="FF0000"/>
                </a:solidFill>
                <a:ea typeface="宋体" charset="-122"/>
              </a:rPr>
              <a:t>URL</a:t>
            </a:r>
            <a:r>
              <a:rPr lang="zh-CN" altLang="en-US" sz="900" b="1" dirty="0" smtClean="0">
                <a:solidFill>
                  <a:srgbClr val="FF0000"/>
                </a:solidFill>
                <a:ea typeface="宋体" charset="-122"/>
              </a:rPr>
              <a:t>列表</a:t>
            </a:r>
            <a:r>
              <a:rPr lang="zh-CN" altLang="en-US" sz="900" b="1" dirty="0" smtClean="0">
                <a:solidFill>
                  <a:srgbClr val="2D2DB9"/>
                </a:solidFill>
                <a:ea typeface="宋体" charset="-122"/>
              </a:rPr>
              <a:t>，而这个列表通常是从以前访问记录中提取，特别是一些热门站点和包含新信息的站点。</a:t>
            </a:r>
            <a:endParaRPr lang="en-US" altLang="zh-CN" sz="900" b="1" dirty="0" smtClean="0">
              <a:solidFill>
                <a:srgbClr val="2D2DB9"/>
              </a:solidFill>
              <a:ea typeface="宋体" charset="-122"/>
            </a:endParaRPr>
          </a:p>
          <a:p>
            <a:r>
              <a:rPr lang="zh-CN" altLang="en-US" sz="900" b="1" u="sng" dirty="0" smtClean="0">
                <a:solidFill>
                  <a:srgbClr val="2D2DB9"/>
                </a:solidFill>
                <a:ea typeface="宋体" charset="-122"/>
              </a:rPr>
              <a:t>索引器：</a:t>
            </a:r>
            <a:r>
              <a:rPr lang="zh-CN" altLang="en-US" sz="900" b="1" dirty="0" smtClean="0">
                <a:solidFill>
                  <a:srgbClr val="2D2DB9"/>
                </a:solidFill>
                <a:ea typeface="宋体" charset="-122"/>
              </a:rPr>
              <a:t>功能是</a:t>
            </a:r>
            <a:r>
              <a:rPr lang="zh-CN" altLang="en-US" sz="900" b="1" dirty="0" smtClean="0">
                <a:solidFill>
                  <a:srgbClr val="FF0000"/>
                </a:solidFill>
                <a:ea typeface="宋体" charset="-122"/>
              </a:rPr>
              <a:t>理解搜索器获取的信息，进行分类并建立索引</a:t>
            </a:r>
            <a:r>
              <a:rPr lang="zh-CN" altLang="en-US" sz="900" b="1" dirty="0" smtClean="0">
                <a:solidFill>
                  <a:srgbClr val="2D2DB9"/>
                </a:solidFill>
                <a:ea typeface="宋体" charset="-122"/>
              </a:rPr>
              <a:t>，存放到索引数据库或目录数据库中。</a:t>
            </a:r>
          </a:p>
          <a:p>
            <a:r>
              <a:rPr lang="zh-CN" altLang="en-US" sz="900" b="1" u="sng" dirty="0" smtClean="0">
                <a:solidFill>
                  <a:srgbClr val="2D2DB9"/>
                </a:solidFill>
                <a:ea typeface="宋体" charset="-122"/>
              </a:rPr>
              <a:t>检索器：</a:t>
            </a:r>
            <a:r>
              <a:rPr lang="zh-CN" altLang="en-US" sz="900" b="1" dirty="0" smtClean="0">
                <a:solidFill>
                  <a:srgbClr val="2D2DB9"/>
                </a:solidFill>
                <a:ea typeface="宋体" charset="-122"/>
              </a:rPr>
              <a:t>功能是根据用户输入的搜索关键字，</a:t>
            </a:r>
            <a:r>
              <a:rPr lang="zh-CN" altLang="en-US" sz="900" b="1" dirty="0" smtClean="0">
                <a:solidFill>
                  <a:srgbClr val="FF0000"/>
                </a:solidFill>
                <a:ea typeface="宋体" charset="-122"/>
              </a:rPr>
              <a:t>在索引库中快速检索出文档</a:t>
            </a:r>
            <a:r>
              <a:rPr lang="zh-CN" altLang="en-US" sz="900" b="1" dirty="0" smtClean="0">
                <a:solidFill>
                  <a:srgbClr val="2D2DB9"/>
                </a:solidFill>
                <a:ea typeface="宋体" charset="-122"/>
              </a:rPr>
              <a:t>。</a:t>
            </a:r>
            <a:endParaRPr lang="en-US" altLang="zh-CN" sz="900" b="1" dirty="0" smtClean="0">
              <a:solidFill>
                <a:srgbClr val="2D2DB9"/>
              </a:solidFill>
              <a:ea typeface="宋体" charset="-122"/>
            </a:endParaRPr>
          </a:p>
          <a:p>
            <a:pPr>
              <a:spcBef>
                <a:spcPct val="50000"/>
              </a:spcBef>
            </a:pPr>
            <a:r>
              <a:rPr lang="zh-CN" altLang="en-US" sz="900" b="1" u="sng" dirty="0" smtClean="0">
                <a:solidFill>
                  <a:srgbClr val="2D2DB9"/>
                </a:solidFill>
                <a:ea typeface="宋体" charset="-122"/>
              </a:rPr>
              <a:t>用户接口：</a:t>
            </a:r>
            <a:r>
              <a:rPr lang="zh-CN" altLang="en-US" sz="900" b="1" dirty="0" smtClean="0">
                <a:solidFill>
                  <a:srgbClr val="2D2DB9"/>
                </a:solidFill>
                <a:ea typeface="宋体" charset="-122"/>
              </a:rPr>
              <a:t>用于输入查询要求，</a:t>
            </a:r>
            <a:r>
              <a:rPr lang="zh-CN" altLang="en-US" sz="900" b="1" dirty="0" smtClean="0">
                <a:solidFill>
                  <a:srgbClr val="FF0000"/>
                </a:solidFill>
                <a:ea typeface="宋体" charset="-122"/>
              </a:rPr>
              <a:t>显示查询结果</a:t>
            </a:r>
            <a:r>
              <a:rPr lang="zh-CN" altLang="en-US" sz="900" b="1" dirty="0" smtClean="0">
                <a:solidFill>
                  <a:srgbClr val="2D2DB9"/>
                </a:solidFill>
                <a:ea typeface="宋体" charset="-122"/>
              </a:rPr>
              <a:t>，提供用户反馈意见。</a:t>
            </a:r>
          </a:p>
          <a:p>
            <a:endParaRPr lang="zh-CN" altLang="en-US" dirty="0"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AD5151-09B1-407C-9943-9E39AB013053}" type="slidenum">
              <a:rPr lang="zh-CN" altLang="en-US" sz="1200" b="0" u="none">
                <a:solidFill>
                  <a:schemeClr val="tx1"/>
                </a:solidFill>
                <a:latin typeface="Arial" charset="0"/>
                <a:ea typeface="宋体" charset="-122"/>
              </a:rPr>
              <a:pPr algn="r"/>
              <a:t>8</a:t>
            </a:fld>
            <a:endParaRPr lang="en-US" altLang="zh-CN" sz="1200" b="0" u="none">
              <a:solidFill>
                <a:schemeClr val="tx1"/>
              </a:solidFill>
              <a:latin typeface="Arial" charset="0"/>
              <a:ea typeface="宋体" charset="-122"/>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685800" y="4343400"/>
            <a:ext cx="5486400" cy="4114800"/>
          </a:xfrm>
          <a:noFill/>
          <a:ln/>
        </p:spPr>
        <p:txBody>
          <a:bodyPr/>
          <a:lstStyle/>
          <a:p>
            <a:pPr algn="just"/>
            <a:r>
              <a:rPr lang="zh-CN" altLang="en-US" b="1" smtClean="0">
                <a:ea typeface="宋体" charset="-122"/>
              </a:rPr>
              <a:t>客户软件把用户的击键和命令转换成</a:t>
            </a:r>
            <a:r>
              <a:rPr lang="en-US" altLang="zh-CN" b="1" smtClean="0">
                <a:ea typeface="宋体" charset="-122"/>
              </a:rPr>
              <a:t>NVT</a:t>
            </a:r>
            <a:r>
              <a:rPr lang="zh-CN" altLang="en-US" b="1" smtClean="0">
                <a:ea typeface="宋体" charset="-122"/>
              </a:rPr>
              <a:t>格式，并送交服务器。</a:t>
            </a:r>
          </a:p>
          <a:p>
            <a:pPr algn="just"/>
            <a:r>
              <a:rPr lang="zh-CN" altLang="en-US" b="1" smtClean="0">
                <a:solidFill>
                  <a:srgbClr val="2D2DB9"/>
                </a:solidFill>
                <a:ea typeface="宋体" charset="-122"/>
              </a:rPr>
              <a:t>服务器软件把收到的数据和命令，从</a:t>
            </a:r>
            <a:r>
              <a:rPr lang="en-US" altLang="zh-CN" b="1" smtClean="0">
                <a:solidFill>
                  <a:srgbClr val="2D2DB9"/>
                </a:solidFill>
                <a:ea typeface="宋体" charset="-122"/>
              </a:rPr>
              <a:t>NVT</a:t>
            </a:r>
            <a:r>
              <a:rPr lang="zh-CN" altLang="en-US" b="1" smtClean="0">
                <a:solidFill>
                  <a:srgbClr val="2D2DB9"/>
                </a:solidFill>
                <a:ea typeface="宋体" charset="-122"/>
              </a:rPr>
              <a:t>格式转换成远地系统所需的格式。</a:t>
            </a:r>
          </a:p>
          <a:p>
            <a:pPr algn="just"/>
            <a:r>
              <a:rPr lang="zh-CN" altLang="en-US" b="1" smtClean="0">
                <a:ea typeface="宋体" charset="-122"/>
              </a:rPr>
              <a:t>向用户返回数据时，服务器把远地系统的格式转换为 </a:t>
            </a:r>
            <a:r>
              <a:rPr lang="en-US" altLang="zh-CN" b="1" smtClean="0">
                <a:ea typeface="宋体" charset="-122"/>
              </a:rPr>
              <a:t>NVT </a:t>
            </a:r>
            <a:r>
              <a:rPr lang="zh-CN" altLang="en-US" b="1" smtClean="0">
                <a:ea typeface="宋体" charset="-122"/>
              </a:rPr>
              <a:t>格式，本地客户再从 </a:t>
            </a:r>
            <a:r>
              <a:rPr lang="en-US" altLang="zh-CN" b="1" smtClean="0">
                <a:ea typeface="宋体" charset="-122"/>
              </a:rPr>
              <a:t>NVT </a:t>
            </a:r>
            <a:r>
              <a:rPr lang="zh-CN" altLang="en-US" b="1" smtClean="0">
                <a:ea typeface="宋体" charset="-122"/>
              </a:rPr>
              <a:t>格式转换到本地系统所需的格式。 </a:t>
            </a:r>
          </a:p>
          <a:p>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2D2DB9"/>
                </a:solidFill>
              </a:rPr>
              <a:t>电子邮件服务是目前</a:t>
            </a:r>
            <a:r>
              <a:rPr lang="en-US" altLang="zh-CN" sz="1200" b="1" dirty="0" smtClean="0">
                <a:solidFill>
                  <a:srgbClr val="2D2DB9"/>
                </a:solidFill>
              </a:rPr>
              <a:t>Internet</a:t>
            </a:r>
            <a:r>
              <a:rPr lang="zh-CN" altLang="en-US" sz="1200" b="1" dirty="0" smtClean="0">
                <a:solidFill>
                  <a:srgbClr val="2D2DB9"/>
                </a:solidFill>
              </a:rPr>
              <a:t>上使用最频繁的服务；电子邮件系统不但可以传输各种格式的文本信息，而且还可以传输图像、声音、视频等多种信息 ；</a:t>
            </a:r>
          </a:p>
          <a:p>
            <a:endParaRPr lang="zh-CN" altLang="en-US" dirty="0"/>
          </a:p>
        </p:txBody>
      </p:sp>
      <p:sp>
        <p:nvSpPr>
          <p:cNvPr id="4" name="灯片编号占位符 3"/>
          <p:cNvSpPr>
            <a:spLocks noGrp="1"/>
          </p:cNvSpPr>
          <p:nvPr>
            <p:ph type="sldNum" sz="quarter" idx="10"/>
          </p:nvPr>
        </p:nvSpPr>
        <p:spPr/>
        <p:txBody>
          <a:bodyPr/>
          <a:lstStyle/>
          <a:p>
            <a:pPr>
              <a:defRPr/>
            </a:pPr>
            <a:fld id="{52F872A1-7C23-4D10-95C5-3528DA1A29A1}" type="slidenum">
              <a:rPr lang="en-US" altLang="zh-CN" smtClean="0"/>
              <a:pPr>
                <a:defRPr/>
              </a:pPr>
              <a:t>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ln/>
        </p:spPr>
        <p:txBody>
          <a:bodyPr/>
          <a:lstStyle/>
          <a:p>
            <a:r>
              <a:rPr lang="zh-CN" altLang="en-US" sz="1200" b="1" dirty="0" smtClean="0">
                <a:latin typeface="微软雅黑" pitchFamily="34" charset="-122"/>
              </a:rPr>
              <a:t>当用户向</a:t>
            </a:r>
            <a:r>
              <a:rPr lang="en-US" altLang="zh-CN" sz="1200" b="1" dirty="0" smtClean="0">
                <a:latin typeface="微软雅黑" pitchFamily="34" charset="-122"/>
              </a:rPr>
              <a:t>ISP</a:t>
            </a:r>
            <a:r>
              <a:rPr lang="zh-CN" altLang="en-US" sz="1200" b="1" dirty="0" smtClean="0">
                <a:latin typeface="微软雅黑" pitchFamily="34" charset="-122"/>
              </a:rPr>
              <a:t>申请</a:t>
            </a:r>
            <a:r>
              <a:rPr lang="en-US" altLang="zh-CN" sz="1200" b="1" dirty="0" smtClean="0">
                <a:latin typeface="微软雅黑" pitchFamily="34" charset="-122"/>
              </a:rPr>
              <a:t>Internet</a:t>
            </a:r>
            <a:r>
              <a:rPr lang="zh-CN" altLang="en-US" sz="1200" b="1" dirty="0" smtClean="0">
                <a:latin typeface="微软雅黑" pitchFamily="34" charset="-122"/>
              </a:rPr>
              <a:t>账户时，</a:t>
            </a:r>
            <a:r>
              <a:rPr lang="en-US" altLang="zh-CN" sz="1200" b="1" dirty="0" smtClean="0">
                <a:latin typeface="微软雅黑" pitchFamily="34" charset="-122"/>
              </a:rPr>
              <a:t>ISP</a:t>
            </a:r>
            <a:r>
              <a:rPr lang="zh-CN" altLang="en-US" sz="1200" b="1" dirty="0" smtClean="0">
                <a:latin typeface="微软雅黑" pitchFamily="34" charset="-122"/>
              </a:rPr>
              <a:t>就会在它的邮件服务器上建立该用户的电子邮件账户，它包括用户名（</a:t>
            </a:r>
            <a:r>
              <a:rPr lang="en-US" altLang="zh-CN" sz="1200" b="1" dirty="0" smtClean="0">
                <a:latin typeface="微软雅黑" pitchFamily="34" charset="-122"/>
              </a:rPr>
              <a:t>user name）</a:t>
            </a:r>
            <a:r>
              <a:rPr lang="zh-CN" altLang="en-US" sz="1200" b="1" dirty="0" smtClean="0">
                <a:latin typeface="微软雅黑" pitchFamily="34" charset="-122"/>
              </a:rPr>
              <a:t>与用户密码（</a:t>
            </a:r>
            <a:r>
              <a:rPr lang="en-US" altLang="zh-CN" sz="1200" b="1" dirty="0" smtClean="0">
                <a:latin typeface="微软雅黑" pitchFamily="34" charset="-122"/>
              </a:rPr>
              <a:t>password）。</a:t>
            </a:r>
          </a:p>
          <a:p>
            <a:r>
              <a:rPr lang="zh-CN" altLang="en-US" sz="1200" b="1" dirty="0" smtClean="0">
                <a:latin typeface="微软雅黑" pitchFamily="34" charset="-122"/>
              </a:rPr>
              <a:t>邮件服务器系统的</a:t>
            </a:r>
            <a:r>
              <a:rPr lang="zh-CN" altLang="en-US" sz="1200" b="1" dirty="0" smtClean="0">
                <a:solidFill>
                  <a:srgbClr val="FF0000"/>
                </a:solidFill>
                <a:latin typeface="微软雅黑" pitchFamily="34" charset="-122"/>
              </a:rPr>
              <a:t>核心邮件服务器</a:t>
            </a:r>
            <a:r>
              <a:rPr lang="zh-CN" altLang="en-US" sz="1200" b="1" dirty="0" smtClean="0">
                <a:latin typeface="微软雅黑" pitchFamily="34" charset="-122"/>
              </a:rPr>
              <a:t>负责接收用户送来的邮件，并根据收件人地址发送到</a:t>
            </a:r>
            <a:r>
              <a:rPr lang="zh-CN" altLang="en-US" sz="1200" b="1" dirty="0" smtClean="0">
                <a:solidFill>
                  <a:srgbClr val="FF0000"/>
                </a:solidFill>
                <a:latin typeface="微软雅黑" pitchFamily="34" charset="-122"/>
              </a:rPr>
              <a:t>对方的邮件服务器</a:t>
            </a:r>
            <a:r>
              <a:rPr lang="zh-CN" altLang="en-US" sz="1200" b="1" dirty="0" smtClean="0">
                <a:latin typeface="微软雅黑" pitchFamily="34" charset="-122"/>
              </a:rPr>
              <a:t>中，同时负责接收由其他邮件服务器发来的邮件，并根据收件人地址分发到相应的电子邮箱中；</a:t>
            </a:r>
          </a:p>
          <a:p>
            <a:r>
              <a:rPr lang="zh-CN" altLang="en-US" b="1" dirty="0" smtClean="0">
                <a:solidFill>
                  <a:srgbClr val="2D2DB9"/>
                </a:solidFill>
                <a:ea typeface="宋体" charset="-122"/>
              </a:rPr>
              <a:t>编写邮件</a:t>
            </a:r>
            <a:r>
              <a:rPr lang="en-US" altLang="zh-CN" b="1" dirty="0" smtClean="0">
                <a:solidFill>
                  <a:srgbClr val="2D2DB9"/>
                </a:solidFill>
                <a:ea typeface="宋体" charset="-122"/>
              </a:rPr>
              <a:t>,</a:t>
            </a:r>
            <a:r>
              <a:rPr lang="zh-CN" altLang="en-US" b="1" dirty="0" smtClean="0">
                <a:solidFill>
                  <a:srgbClr val="2D2DB9"/>
                </a:solidFill>
                <a:ea typeface="宋体" charset="-122"/>
              </a:rPr>
              <a:t>提交邮件</a:t>
            </a:r>
            <a:r>
              <a:rPr lang="en-US" altLang="zh-CN" b="1" dirty="0" smtClean="0">
                <a:solidFill>
                  <a:srgbClr val="2D2DB9"/>
                </a:solidFill>
                <a:ea typeface="宋体" charset="-122"/>
              </a:rPr>
              <a:t>,</a:t>
            </a:r>
            <a:r>
              <a:rPr lang="zh-CN" altLang="en-US" b="1" dirty="0" smtClean="0">
                <a:solidFill>
                  <a:srgbClr val="2D2DB9"/>
                </a:solidFill>
                <a:ea typeface="宋体" charset="-122"/>
              </a:rPr>
              <a:t>交付邮件</a:t>
            </a:r>
            <a:r>
              <a:rPr lang="en-US" altLang="zh-CN" b="1" dirty="0" smtClean="0">
                <a:solidFill>
                  <a:srgbClr val="2D2DB9"/>
                </a:solidFill>
                <a:ea typeface="宋体" charset="-122"/>
              </a:rPr>
              <a:t>,</a:t>
            </a:r>
            <a:r>
              <a:rPr lang="zh-CN" altLang="en-US" b="1" dirty="0" smtClean="0">
                <a:solidFill>
                  <a:srgbClr val="2D2DB9"/>
                </a:solidFill>
                <a:ea typeface="宋体" charset="-122"/>
              </a:rPr>
              <a:t>接受与处理邮件</a:t>
            </a:r>
            <a:r>
              <a:rPr lang="en-US" altLang="zh-CN" b="1" dirty="0" smtClean="0">
                <a:solidFill>
                  <a:srgbClr val="2D2DB9"/>
                </a:solidFill>
                <a:ea typeface="宋体" charset="-122"/>
              </a:rPr>
              <a:t>,</a:t>
            </a:r>
            <a:r>
              <a:rPr lang="zh-CN" altLang="en-US" b="1" dirty="0" smtClean="0">
                <a:solidFill>
                  <a:srgbClr val="2D2DB9"/>
                </a:solidFill>
                <a:ea typeface="宋体" charset="-122"/>
              </a:rPr>
              <a:t>读取邮件</a:t>
            </a:r>
            <a:endParaRPr lang="zh-CN" altLang="en-US" dirty="0"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ln/>
        </p:spPr>
        <p:txBody>
          <a:bodyPr/>
          <a:lstStyle/>
          <a:p>
            <a:pPr>
              <a:lnSpc>
                <a:spcPct val="90000"/>
              </a:lnSpc>
            </a:pPr>
            <a:r>
              <a:rPr lang="zh-CN" altLang="en-US" sz="1200" b="1" dirty="0" smtClean="0">
                <a:latin typeface="微软雅黑" pitchFamily="34" charset="-122"/>
              </a:rPr>
              <a:t>在电子邮件程序向邮件服务器中发送邮件时，使用的是</a:t>
            </a:r>
            <a:r>
              <a:rPr lang="zh-CN" altLang="en-US" sz="1200" b="1" u="sng" dirty="0" smtClean="0">
                <a:solidFill>
                  <a:srgbClr val="2D2DB9"/>
                </a:solidFill>
              </a:rPr>
              <a:t>简单邮件传输协议</a:t>
            </a:r>
            <a:r>
              <a:rPr lang="en-US" altLang="zh-CN" sz="1200" b="1" dirty="0" smtClean="0">
                <a:solidFill>
                  <a:srgbClr val="FF0000"/>
                </a:solidFill>
                <a:latin typeface="微软雅黑" pitchFamily="34" charset="-122"/>
              </a:rPr>
              <a:t>SMTP</a:t>
            </a:r>
            <a:r>
              <a:rPr lang="en-US" altLang="zh-CN" sz="1200" b="1" dirty="0" smtClean="0">
                <a:latin typeface="微软雅黑" pitchFamily="34" charset="-122"/>
              </a:rPr>
              <a:t>；</a:t>
            </a:r>
          </a:p>
          <a:p>
            <a:pPr>
              <a:lnSpc>
                <a:spcPct val="90000"/>
              </a:lnSpc>
            </a:pPr>
            <a:r>
              <a:rPr lang="zh-CN" altLang="en-US" sz="1200" b="1" dirty="0" smtClean="0">
                <a:latin typeface="微软雅黑" pitchFamily="34" charset="-122"/>
              </a:rPr>
              <a:t>在电子邮件程序从邮件服务器中读取邮件时，可以使用</a:t>
            </a:r>
            <a:r>
              <a:rPr lang="zh-CN" altLang="en-US" sz="1200" b="1" u="sng" dirty="0" smtClean="0">
                <a:solidFill>
                  <a:srgbClr val="2D2DB9"/>
                </a:solidFill>
              </a:rPr>
              <a:t>邮局协议</a:t>
            </a:r>
            <a:r>
              <a:rPr lang="en-US" altLang="zh-CN" sz="1200" b="1" dirty="0" smtClean="0">
                <a:solidFill>
                  <a:srgbClr val="FF0000"/>
                </a:solidFill>
                <a:latin typeface="微软雅黑" pitchFamily="34" charset="-122"/>
              </a:rPr>
              <a:t>POP3</a:t>
            </a:r>
            <a:r>
              <a:rPr lang="zh-CN" altLang="en-US" sz="1200" b="1" dirty="0" smtClean="0">
                <a:latin typeface="微软雅黑" pitchFamily="34" charset="-122"/>
              </a:rPr>
              <a:t>或</a:t>
            </a:r>
            <a:r>
              <a:rPr lang="zh-CN" altLang="en-US" sz="1200" b="1" u="sng" dirty="0" smtClean="0">
                <a:solidFill>
                  <a:srgbClr val="2D2DB9"/>
                </a:solidFill>
              </a:rPr>
              <a:t>交互式邮件存取协议</a:t>
            </a:r>
            <a:r>
              <a:rPr lang="en-US" altLang="zh-CN" sz="1200" b="1" dirty="0" smtClean="0">
                <a:solidFill>
                  <a:srgbClr val="FF0000"/>
                </a:solidFill>
                <a:latin typeface="微软雅黑" pitchFamily="34" charset="-122"/>
              </a:rPr>
              <a:t>IMAP</a:t>
            </a:r>
            <a:r>
              <a:rPr lang="en-US" altLang="zh-CN" sz="1200" b="1" dirty="0" smtClean="0">
                <a:latin typeface="微软雅黑" pitchFamily="34" charset="-122"/>
              </a:rPr>
              <a:t>，</a:t>
            </a:r>
            <a:r>
              <a:rPr lang="zh-CN" altLang="en-US" sz="1200" b="1" dirty="0" smtClean="0">
                <a:latin typeface="微软雅黑" pitchFamily="34" charset="-122"/>
              </a:rPr>
              <a:t>它取决于邮件服务器支持的协议类型。</a:t>
            </a:r>
          </a:p>
          <a:p>
            <a:pPr algn="just">
              <a:lnSpc>
                <a:spcPct val="90000"/>
              </a:lnSpc>
            </a:pPr>
            <a:r>
              <a:rPr lang="zh-CN" altLang="en-US" sz="1200" b="1" u="sng" dirty="0" smtClean="0">
                <a:solidFill>
                  <a:srgbClr val="2D2DB9"/>
                </a:solidFill>
              </a:rPr>
              <a:t>多用途互联网邮件扩展</a:t>
            </a:r>
            <a:r>
              <a:rPr lang="en-US" altLang="zh-CN" sz="1200" b="1" dirty="0" smtClean="0">
                <a:solidFill>
                  <a:srgbClr val="FF0000"/>
                </a:solidFill>
                <a:latin typeface="微软雅黑" pitchFamily="34" charset="-122"/>
              </a:rPr>
              <a:t>MIME</a:t>
            </a:r>
            <a:r>
              <a:rPr lang="en-US" altLang="zh-CN" sz="1200" b="1" dirty="0" smtClean="0">
                <a:latin typeface="微软雅黑" pitchFamily="34" charset="-122"/>
              </a:rPr>
              <a:t> </a:t>
            </a:r>
            <a:r>
              <a:rPr lang="zh-CN" altLang="en-US" sz="1200" b="1" dirty="0" smtClean="0">
                <a:latin typeface="微软雅黑" pitchFamily="34" charset="-122"/>
              </a:rPr>
              <a:t>在邮件首部中说明了邮件的数据类型</a:t>
            </a:r>
            <a:r>
              <a:rPr lang="en-US" altLang="zh-CN" sz="1200" b="1" dirty="0" smtClean="0">
                <a:latin typeface="微软雅黑" pitchFamily="34" charset="-122"/>
              </a:rPr>
              <a:t>(</a:t>
            </a:r>
            <a:r>
              <a:rPr lang="zh-CN" altLang="en-US" sz="1200" b="1" dirty="0" smtClean="0">
                <a:latin typeface="微软雅黑" pitchFamily="34" charset="-122"/>
              </a:rPr>
              <a:t>如文本、声音、图像、视像等</a:t>
            </a:r>
            <a:r>
              <a:rPr lang="en-US" altLang="zh-CN" sz="1200" b="1" dirty="0" smtClean="0">
                <a:latin typeface="微软雅黑" pitchFamily="34" charset="-122"/>
              </a:rPr>
              <a:t>)</a:t>
            </a:r>
            <a:r>
              <a:rPr lang="zh-CN" altLang="en-US" sz="1200" b="1" dirty="0" smtClean="0">
                <a:latin typeface="微软雅黑" pitchFamily="34" charset="-122"/>
              </a:rPr>
              <a:t>，使用此协议可在邮件中同时传送多种类型的数据。</a:t>
            </a:r>
          </a:p>
          <a:p>
            <a:r>
              <a:rPr lang="en-US" altLang="zh-CN" dirty="0" smtClean="0">
                <a:ea typeface="宋体" charset="-122"/>
              </a:rPr>
              <a:t>Multipurpose Internet Mail Extensions </a:t>
            </a:r>
            <a:endParaRPr lang="zh-CN" altLang="en-US"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p:spPr>
        <p:txBody>
          <a:bodyPr/>
          <a:lstStyle/>
          <a:p>
            <a:r>
              <a:rPr lang="zh-CN" altLang="en-US" sz="1900" b="1" smtClean="0">
                <a:solidFill>
                  <a:srgbClr val="2D2DB9"/>
                </a:solidFill>
                <a:ea typeface="宋体" charset="-122"/>
              </a:rPr>
              <a:t>在</a:t>
            </a:r>
            <a:r>
              <a:rPr lang="en-US" altLang="zh-CN" sz="1900" b="1" smtClean="0">
                <a:solidFill>
                  <a:srgbClr val="2D2DB9"/>
                </a:solidFill>
                <a:ea typeface="宋体" charset="-122"/>
              </a:rPr>
              <a:t>Internet</a:t>
            </a:r>
            <a:r>
              <a:rPr lang="zh-CN" altLang="en-US" sz="1900" b="1" smtClean="0">
                <a:solidFill>
                  <a:srgbClr val="2D2DB9"/>
                </a:solidFill>
                <a:ea typeface="宋体" charset="-122"/>
              </a:rPr>
              <a:t>中，许多公司、大学的主机上含有数量众多的各种程序与文件。通过使用</a:t>
            </a:r>
            <a:r>
              <a:rPr lang="en-US" altLang="zh-CN" sz="1900" b="1" smtClean="0">
                <a:solidFill>
                  <a:srgbClr val="2D2DB9"/>
                </a:solidFill>
                <a:ea typeface="宋体" charset="-122"/>
              </a:rPr>
              <a:t>FTP</a:t>
            </a:r>
            <a:r>
              <a:rPr lang="zh-CN" altLang="en-US" sz="1900" b="1" smtClean="0">
                <a:solidFill>
                  <a:srgbClr val="2D2DB9"/>
                </a:solidFill>
                <a:ea typeface="宋体" charset="-122"/>
              </a:rPr>
              <a:t>服务，用户就可以方便地访问这些信息资源。</a:t>
            </a:r>
            <a:r>
              <a:rPr lang="zh-CN" altLang="en-US" sz="2000" b="1" smtClean="0">
                <a:ea typeface="宋体" charset="-122"/>
              </a:rPr>
              <a:t>  </a:t>
            </a:r>
          </a:p>
          <a:p>
            <a:endParaRPr lang="zh-CN" altLang="en-US"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latin typeface="Times New Roman" pitchFamily="18" charset="0"/>
              </a:rPr>
              <a:t>匿名</a:t>
            </a:r>
            <a:r>
              <a:rPr lang="en-US" altLang="zh-CN" sz="1200" b="1" dirty="0" smtClean="0">
                <a:latin typeface="Times New Roman" pitchFamily="18" charset="0"/>
              </a:rPr>
              <a:t>FTP</a:t>
            </a:r>
            <a:r>
              <a:rPr lang="zh-CN" altLang="en-US" sz="1200" b="1" dirty="0" smtClean="0">
                <a:latin typeface="Times New Roman" pitchFamily="18" charset="0"/>
              </a:rPr>
              <a:t>服务的实质是：提供服务的机构在它的</a:t>
            </a:r>
            <a:r>
              <a:rPr lang="en-US" altLang="zh-CN" sz="1200" b="1" dirty="0" smtClean="0">
                <a:latin typeface="Times New Roman" pitchFamily="18" charset="0"/>
              </a:rPr>
              <a:t>FTP</a:t>
            </a:r>
            <a:r>
              <a:rPr lang="zh-CN" altLang="en-US" sz="1200" b="1" dirty="0" smtClean="0">
                <a:latin typeface="Times New Roman" pitchFamily="18" charset="0"/>
              </a:rPr>
              <a:t>服务器上建立一个公开账户（一般为</a:t>
            </a:r>
            <a:r>
              <a:rPr lang="en-US" altLang="zh-CN" sz="1200" b="1" dirty="0" smtClean="0">
                <a:solidFill>
                  <a:srgbClr val="FF0000"/>
                </a:solidFill>
                <a:latin typeface="Times New Roman" pitchFamily="18" charset="0"/>
              </a:rPr>
              <a:t>anonymous</a:t>
            </a:r>
            <a:r>
              <a:rPr lang="en-US" altLang="zh-CN" sz="1200" b="1" dirty="0" smtClean="0">
                <a:latin typeface="Times New Roman" pitchFamily="18" charset="0"/>
              </a:rPr>
              <a:t>），</a:t>
            </a:r>
            <a:r>
              <a:rPr lang="zh-CN" altLang="en-US" sz="1200" b="1" dirty="0" smtClean="0">
                <a:latin typeface="Times New Roman" pitchFamily="18" charset="0"/>
              </a:rPr>
              <a:t>并赋予该账户访问公共目录的权限，以便提供免费服务；如果用户要访问这些提供匿名服务的</a:t>
            </a:r>
            <a:r>
              <a:rPr lang="en-US" altLang="zh-CN" sz="1200" b="1" dirty="0" smtClean="0">
                <a:latin typeface="Times New Roman" pitchFamily="18" charset="0"/>
              </a:rPr>
              <a:t>FTP</a:t>
            </a:r>
            <a:r>
              <a:rPr lang="zh-CN" altLang="en-US" sz="1200" b="1" dirty="0" smtClean="0">
                <a:latin typeface="Times New Roman" pitchFamily="18" charset="0"/>
              </a:rPr>
              <a:t>服务器，一般不需要输入用户名与用户密码；</a:t>
            </a:r>
          </a:p>
          <a:p>
            <a:r>
              <a:rPr lang="zh-CN" altLang="en-US" sz="1200" b="1" dirty="0" smtClean="0">
                <a:ea typeface="宋体" charset="-122"/>
              </a:rPr>
              <a:t>大多数</a:t>
            </a:r>
            <a:r>
              <a:rPr lang="en-US" altLang="zh-CN" sz="1200" b="1" dirty="0" smtClean="0">
                <a:ea typeface="宋体" charset="-122"/>
              </a:rPr>
              <a:t>FTP</a:t>
            </a:r>
            <a:r>
              <a:rPr lang="zh-CN" altLang="en-US" sz="1200" b="1" dirty="0" smtClean="0">
                <a:ea typeface="宋体" charset="-122"/>
              </a:rPr>
              <a:t>服务都是匿名服务；为了保证</a:t>
            </a:r>
            <a:r>
              <a:rPr lang="en-US" altLang="zh-CN" sz="1200" b="1" dirty="0" smtClean="0">
                <a:ea typeface="宋体" charset="-122"/>
              </a:rPr>
              <a:t>FTP</a:t>
            </a:r>
            <a:r>
              <a:rPr lang="zh-CN" altLang="en-US" sz="1200" b="1" dirty="0" smtClean="0">
                <a:ea typeface="宋体" charset="-122"/>
              </a:rPr>
              <a:t>服务器的安全，几乎所有的匿名</a:t>
            </a:r>
            <a:r>
              <a:rPr lang="en-US" altLang="zh-CN" sz="1200" b="1" dirty="0" smtClean="0">
                <a:ea typeface="宋体" charset="-122"/>
              </a:rPr>
              <a:t>FTP</a:t>
            </a:r>
            <a:r>
              <a:rPr lang="zh-CN" altLang="en-US" sz="1200" b="1" dirty="0" smtClean="0">
                <a:ea typeface="宋体" charset="-122"/>
              </a:rPr>
              <a:t>服务器都只允许用户下载文件，而不允许用户上载文件。</a:t>
            </a:r>
          </a:p>
          <a:p>
            <a:endParaRPr lang="zh-CN" altLang="en-US" dirty="0"/>
          </a:p>
        </p:txBody>
      </p:sp>
      <p:sp>
        <p:nvSpPr>
          <p:cNvPr id="4" name="灯片编号占位符 3"/>
          <p:cNvSpPr>
            <a:spLocks noGrp="1"/>
          </p:cNvSpPr>
          <p:nvPr>
            <p:ph type="sldNum" sz="quarter" idx="10"/>
          </p:nvPr>
        </p:nvSpPr>
        <p:spPr/>
        <p:txBody>
          <a:bodyPr/>
          <a:lstStyle/>
          <a:p>
            <a:pPr>
              <a:defRPr/>
            </a:pPr>
            <a:fld id="{52F872A1-7C23-4D10-95C5-3528DA1A29A1}" type="slidenum">
              <a:rPr lang="en-US" altLang="zh-CN" smtClean="0"/>
              <a:pPr>
                <a:defRPr/>
              </a:pPr>
              <a:t>13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dirty="0" smtClean="0">
                <a:solidFill>
                  <a:srgbClr val="2D2DB9"/>
                </a:solidFill>
                <a:latin typeface="Times New Roman" pitchFamily="18" charset="0"/>
              </a:rPr>
              <a:t>TCP/IP</a:t>
            </a:r>
            <a:r>
              <a:rPr lang="zh-CN" altLang="en-US" sz="1200" b="1" dirty="0" smtClean="0">
                <a:solidFill>
                  <a:srgbClr val="2D2DB9"/>
                </a:solidFill>
                <a:latin typeface="Times New Roman" pitchFamily="18" charset="0"/>
              </a:rPr>
              <a:t>协议族中的一个用来在客户机与服务器之间进行简单文件传输的协议</a:t>
            </a:r>
            <a:endParaRPr lang="zh-CN" altLang="en-US" dirty="0"/>
          </a:p>
        </p:txBody>
      </p:sp>
      <p:sp>
        <p:nvSpPr>
          <p:cNvPr id="4" name="灯片编号占位符 3"/>
          <p:cNvSpPr>
            <a:spLocks noGrp="1"/>
          </p:cNvSpPr>
          <p:nvPr>
            <p:ph type="sldNum" sz="quarter" idx="10"/>
          </p:nvPr>
        </p:nvSpPr>
        <p:spPr/>
        <p:txBody>
          <a:bodyPr/>
          <a:lstStyle/>
          <a:p>
            <a:pPr>
              <a:defRPr/>
            </a:pPr>
            <a:fld id="{52F872A1-7C23-4D10-95C5-3528DA1A29A1}" type="slidenum">
              <a:rPr lang="en-US" altLang="zh-CN" smtClean="0"/>
              <a:pPr>
                <a:defRPr/>
              </a:pPr>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ftr" sz="quarter" idx="10"/>
          </p:nvPr>
        </p:nvSpPr>
        <p:spPr>
          <a:ln/>
        </p:spPr>
        <p:txBody>
          <a:bodyPr/>
          <a:lstStyle>
            <a:lvl1pPr>
              <a:defRPr/>
            </a:lvl1pPr>
          </a:lstStyle>
          <a:p>
            <a:pPr>
              <a:defRPr/>
            </a:pPr>
            <a:fld id="{9138F253-BF6A-4F76-8494-CB4025E50428}"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fld id="{90EF882B-B7EB-4E6E-A067-1C33198AA378}"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ftr" sz="quarter" idx="10"/>
          </p:nvPr>
        </p:nvSpPr>
        <p:spPr>
          <a:ln/>
        </p:spPr>
        <p:txBody>
          <a:bodyPr/>
          <a:lstStyle>
            <a:lvl1pPr>
              <a:defRPr/>
            </a:lvl1pPr>
          </a:lstStyle>
          <a:p>
            <a:pPr>
              <a:defRPr/>
            </a:pPr>
            <a:fld id="{A14F47E1-B442-48D7-96C4-FFD6468F0300}"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ftr" sz="quarter" idx="10"/>
          </p:nvPr>
        </p:nvSpPr>
        <p:spPr>
          <a:ln/>
        </p:spPr>
        <p:txBody>
          <a:bodyPr/>
          <a:lstStyle>
            <a:lvl1pPr>
              <a:defRPr/>
            </a:lvl1pPr>
          </a:lstStyle>
          <a:p>
            <a:pPr>
              <a:defRPr/>
            </a:pPr>
            <a:fld id="{91514B70-1BC8-4388-94D9-22BEA14A4EDE}"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ftr" sz="quarter" idx="10"/>
          </p:nvPr>
        </p:nvSpPr>
        <p:spPr>
          <a:ln/>
        </p:spPr>
        <p:txBody>
          <a:bodyPr/>
          <a:lstStyle>
            <a:lvl1pPr>
              <a:defRPr/>
            </a:lvl1pPr>
          </a:lstStyle>
          <a:p>
            <a:pPr>
              <a:defRPr/>
            </a:pPr>
            <a:fld id="{1956B27C-C2B5-43DB-907E-9C2CF30F159B}"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ftr" sz="quarter" idx="10"/>
          </p:nvPr>
        </p:nvSpPr>
        <p:spPr>
          <a:ln/>
        </p:spPr>
        <p:txBody>
          <a:bodyPr/>
          <a:lstStyle>
            <a:lvl1pPr>
              <a:defRPr/>
            </a:lvl1pPr>
          </a:lstStyle>
          <a:p>
            <a:pPr>
              <a:defRPr/>
            </a:pPr>
            <a:fld id="{6F402A33-E83D-4636-86DB-28DEA95CD042}"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7C0200DA-B9C8-4A76-8929-5D4C860121BF}"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fld id="{AABBCC9F-23FF-40EB-9C77-F0167F2B6D6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fld id="{345BC775-059A-419C-8BA2-AA2FDBF41E46}"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fld id="{6CEBFA81-D5E6-400B-BEB4-088D86F6C09B}"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fld id="{24198FA1-9524-47B1-8A9E-1FEF541829DD}"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331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1028" name="Rectangle 4"/>
          <p:cNvSpPr>
            <a:spLocks noGrp="1" noChangeArrowheads="1"/>
          </p:cNvSpPr>
          <p:nvPr>
            <p:ph type="ftr" sz="quarter" idx="3"/>
          </p:nvPr>
        </p:nvSpPr>
        <p:spPr bwMode="auto">
          <a:xfrm>
            <a:off x="6213475" y="4856163"/>
            <a:ext cx="28956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pPr>
              <a:defRPr/>
            </a:pPr>
            <a:fld id="{D19AD3CB-2BAC-4F70-9D6C-B0A6014E175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25603"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ransition/>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8.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1.v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6.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8.xml"/><Relationship Id="rId1" Type="http://schemas.openxmlformats.org/officeDocument/2006/relationships/vmlDrawing" Target="../drawings/vmlDrawing17.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18.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vmlDrawing" Target="../drawings/vmlDrawing19.v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a:xfrm>
            <a:off x="2571736" y="2026447"/>
            <a:ext cx="5448321" cy="1046163"/>
          </a:xfrm>
        </p:spPr>
        <p:txBody>
          <a:bodyPr/>
          <a:lstStyle/>
          <a:p>
            <a:r>
              <a:rPr lang="zh-CN" altLang="en-US" sz="4000" dirty="0" smtClean="0">
                <a:solidFill>
                  <a:srgbClr val="003366"/>
                </a:solidFill>
                <a:latin typeface="华文新魏" pitchFamily="2" charset="-122"/>
              </a:rPr>
              <a:t>计算机网络技术</a:t>
            </a:r>
            <a:endParaRPr lang="zh-CN" altLang="en-US" sz="4000" dirty="0" smtClean="0">
              <a:solidFill>
                <a:srgbClr val="003366"/>
              </a:solidFill>
            </a:endParaRPr>
          </a:p>
        </p:txBody>
      </p:sp>
      <p:sp>
        <p:nvSpPr>
          <p:cNvPr id="3" name="副标题 2"/>
          <p:cNvSpPr>
            <a:spLocks noGrp="1"/>
          </p:cNvSpPr>
          <p:nvPr>
            <p:ph type="subTitle" idx="1"/>
          </p:nvPr>
        </p:nvSpPr>
        <p:spPr>
          <a:xfrm>
            <a:off x="2428860" y="3629833"/>
            <a:ext cx="4914900" cy="1014413"/>
          </a:xfrm>
        </p:spPr>
        <p:txBody>
          <a:bodyPr/>
          <a:lstStyle/>
          <a:p>
            <a:r>
              <a:rPr lang="zh-CN" altLang="en-US" sz="2800" dirty="0" smtClean="0">
                <a:solidFill>
                  <a:srgbClr val="003366"/>
                </a:solidFill>
                <a:latin typeface="微软雅黑" pitchFamily="34" charset="-122"/>
                <a:ea typeface="微软雅黑" pitchFamily="34" charset="-122"/>
              </a:rPr>
              <a:t>王宇新</a:t>
            </a:r>
          </a:p>
          <a:p>
            <a:r>
              <a:rPr lang="zh-CN" altLang="en-US" sz="2800" dirty="0"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标题 1"/>
          <p:cNvSpPr>
            <a:spLocks noGrp="1"/>
          </p:cNvSpPr>
          <p:nvPr>
            <p:ph type="title" idx="4294967295"/>
          </p:nvPr>
        </p:nvSpPr>
        <p:spPr>
          <a:xfrm>
            <a:off x="285750" y="572286"/>
            <a:ext cx="6429375" cy="857250"/>
          </a:xfrm>
        </p:spPr>
        <p:txBody>
          <a:bodyPr/>
          <a:lstStyle/>
          <a:p>
            <a:pPr algn="l"/>
            <a:r>
              <a:rPr lang="zh-CN" altLang="en-US" sz="2400" kern="1200" dirty="0" smtClean="0">
                <a:solidFill>
                  <a:srgbClr val="007D7A"/>
                </a:solidFill>
                <a:latin typeface="Times New Roman" pitchFamily="18" charset="0"/>
                <a:cs typeface="Times New Roman" pitchFamily="18" charset="0"/>
              </a:rPr>
              <a:t>电子邮件服务的工作过程</a:t>
            </a:r>
          </a:p>
        </p:txBody>
      </p:sp>
      <p:sp>
        <p:nvSpPr>
          <p:cNvPr id="1648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64869" name="Object 1"/>
          <p:cNvGraphicFramePr>
            <a:graphicFrameLocks noChangeAspect="1"/>
          </p:cNvGraphicFramePr>
          <p:nvPr/>
        </p:nvGraphicFramePr>
        <p:xfrm>
          <a:off x="214282" y="1286660"/>
          <a:ext cx="6337300" cy="3627438"/>
        </p:xfrm>
        <a:graphic>
          <a:graphicData uri="http://schemas.openxmlformats.org/presentationml/2006/ole">
            <p:oleObj spid="_x0000_s164869" name="Visio" r:id="rId4" imgW="3329178" imgH="2107692" progId="">
              <p:embed/>
            </p:oleObj>
          </a:graphicData>
        </a:graphic>
      </p:graphicFrame>
      <p:sp>
        <p:nvSpPr>
          <p:cNvPr id="164872" name="Rectangle 6"/>
          <p:cNvSpPr>
            <a:spLocks noChangeArrowheads="1"/>
          </p:cNvSpPr>
          <p:nvPr/>
        </p:nvSpPr>
        <p:spPr bwMode="auto">
          <a:xfrm>
            <a:off x="4932363" y="1779588"/>
            <a:ext cx="2808287" cy="2376487"/>
          </a:xfrm>
          <a:prstGeom prst="rect">
            <a:avLst/>
          </a:prstGeom>
          <a:noFill/>
          <a:ln w="9525">
            <a:noFill/>
            <a:miter lim="800000"/>
            <a:headEnd/>
            <a:tailEnd/>
          </a:ln>
        </p:spPr>
        <p:txBody>
          <a:bodyPr/>
          <a:lstStyle/>
          <a:p>
            <a:pPr marL="342900" indent="-342900" eaLnBrk="0" hangingPunct="0">
              <a:spcBef>
                <a:spcPct val="20000"/>
              </a:spcBef>
              <a:buFontTx/>
              <a:buChar char="•"/>
            </a:pPr>
            <a:endParaRPr lang="zh-CN" altLang="en-US" sz="2400" u="none">
              <a:solidFill>
                <a:srgbClr val="2D2DB9"/>
              </a:solidFill>
              <a:latin typeface="Constantia" pitchFamily="18" charset="0"/>
            </a:endParaRPr>
          </a:p>
        </p:txBody>
      </p:sp>
      <p:sp>
        <p:nvSpPr>
          <p:cNvPr id="7" name="圆角矩形 6"/>
          <p:cNvSpPr/>
          <p:nvPr/>
        </p:nvSpPr>
        <p:spPr bwMode="auto">
          <a:xfrm>
            <a:off x="1000100" y="1929602"/>
            <a:ext cx="285752"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656 0.02255 C 0.10122 0.07165 0.17604 0.12076 0.17205 0.17604 C 0.16806 0.23132 -0.00868 0.34188 0.00226 0.35393 C 0.01319 0.36597 0.15694 0.24367 0.23715 0.24892 C 0.31736 0.25417 0.4691 0.3984 0.48403 0.38635 C 0.49896 0.37431 0.3276 0.24398 0.32656 0.17604 C 0.32552 0.1081 0.45052 0.0139 0.47795 -0.02069 C 0.50538 -0.05528 0.49844 -0.04354 0.49167 -0.0315 " pathEditMode="relative" ptsTypes="aaaaaaaA">
                                      <p:cBhvr>
                                        <p:cTn id="6"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393702" y="858032"/>
            <a:ext cx="5821372" cy="2928958"/>
          </a:xfrm>
        </p:spPr>
        <p:txBody>
          <a:bodyPr/>
          <a:lstStyle/>
          <a:p>
            <a:pPr>
              <a:lnSpc>
                <a:spcPct val="110000"/>
              </a:lnSpc>
              <a:spcBef>
                <a:spcPts val="600"/>
              </a:spcBef>
              <a:buFontTx/>
              <a:buNone/>
            </a:pPr>
            <a:r>
              <a:rPr lang="zh-CN" altLang="en-US" b="1" kern="1200" dirty="0" smtClean="0">
                <a:solidFill>
                  <a:srgbClr val="007D7A"/>
                </a:solidFill>
                <a:latin typeface="Times New Roman" pitchFamily="18" charset="0"/>
                <a:ea typeface="+mj-ea"/>
                <a:cs typeface="Times New Roman" pitchFamily="18" charset="0"/>
              </a:rPr>
              <a:t>电子邮件协议</a:t>
            </a:r>
          </a:p>
          <a:p>
            <a:pPr marL="265113" indent="-265113">
              <a:lnSpc>
                <a:spcPct val="110000"/>
              </a:lnSpc>
              <a:spcBef>
                <a:spcPts val="1200"/>
              </a:spcBef>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发送邮件时，使用</a:t>
            </a:r>
            <a:r>
              <a:rPr lang="zh-CN" altLang="en-US" sz="2000" dirty="0" smtClean="0">
                <a:solidFill>
                  <a:srgbClr val="006600"/>
                </a:solidFill>
              </a:rPr>
              <a:t>简单邮件传输协议</a:t>
            </a:r>
            <a:r>
              <a:rPr lang="en-US" altLang="zh-CN" sz="2000" kern="1200" dirty="0" smtClean="0">
                <a:solidFill>
                  <a:srgbClr val="C00000"/>
                </a:solidFill>
                <a:latin typeface="Times New Roman" pitchFamily="18" charset="0"/>
                <a:ea typeface="微软雅黑" pitchFamily="34" charset="-122"/>
                <a:cs typeface="Times New Roman" pitchFamily="18" charset="0"/>
              </a:rPr>
              <a:t>SMTP</a:t>
            </a:r>
            <a:r>
              <a:rPr lang="en-US" altLang="zh-CN" sz="2000" b="1" dirty="0" smtClean="0">
                <a:latin typeface="微软雅黑" pitchFamily="34" charset="-122"/>
              </a:rPr>
              <a:t>；</a:t>
            </a:r>
          </a:p>
          <a:p>
            <a:pPr marL="265113" indent="-265113">
              <a:lnSpc>
                <a:spcPct val="110000"/>
              </a:lnSpc>
              <a:spcBef>
                <a:spcPts val="600"/>
              </a:spcBef>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读取邮件时，根据邮件服务器支持类型，使用</a:t>
            </a:r>
            <a:r>
              <a:rPr lang="zh-CN" altLang="en-US" sz="2000" dirty="0" smtClean="0">
                <a:solidFill>
                  <a:srgbClr val="006600"/>
                </a:solidFill>
              </a:rPr>
              <a:t>邮局协议</a:t>
            </a:r>
            <a:r>
              <a:rPr lang="en-US" altLang="zh-CN" sz="2000" kern="1200" dirty="0" smtClean="0">
                <a:solidFill>
                  <a:srgbClr val="C00000"/>
                </a:solidFill>
                <a:latin typeface="Times New Roman" pitchFamily="18" charset="0"/>
                <a:ea typeface="微软雅黑" pitchFamily="34" charset="-122"/>
                <a:cs typeface="Times New Roman" pitchFamily="18" charset="0"/>
              </a:rPr>
              <a:t>POP3</a:t>
            </a:r>
            <a:r>
              <a:rPr lang="zh-CN" altLang="en-US" sz="2000" kern="1200" dirty="0" smtClean="0">
                <a:solidFill>
                  <a:srgbClr val="1A3868"/>
                </a:solidFill>
                <a:latin typeface="Times New Roman" pitchFamily="18" charset="0"/>
                <a:ea typeface="微软雅黑" pitchFamily="34" charset="-122"/>
                <a:cs typeface="Times New Roman" pitchFamily="18" charset="0"/>
              </a:rPr>
              <a:t>或</a:t>
            </a:r>
            <a:r>
              <a:rPr lang="zh-CN" altLang="en-US" sz="2000" dirty="0" smtClean="0">
                <a:solidFill>
                  <a:srgbClr val="006600"/>
                </a:solidFill>
              </a:rPr>
              <a:t>交互式邮件存取协议</a:t>
            </a:r>
            <a:r>
              <a:rPr lang="en-US" altLang="zh-CN" sz="2000" kern="1200" dirty="0" smtClean="0">
                <a:solidFill>
                  <a:srgbClr val="C00000"/>
                </a:solidFill>
                <a:latin typeface="Times New Roman" pitchFamily="18" charset="0"/>
                <a:ea typeface="微软雅黑" pitchFamily="34" charset="-122"/>
                <a:cs typeface="Times New Roman" pitchFamily="18" charset="0"/>
              </a:rPr>
              <a:t>IMAP</a:t>
            </a:r>
            <a:r>
              <a:rPr lang="zh-CN" altLang="en-US" sz="2000" kern="1200" dirty="0" smtClean="0">
                <a:solidFill>
                  <a:srgbClr val="1A3868"/>
                </a:solidFill>
                <a:latin typeface="Times New Roman" pitchFamily="18" charset="0"/>
                <a:ea typeface="微软雅黑" pitchFamily="34" charset="-122"/>
                <a:cs typeface="Times New Roman" pitchFamily="18" charset="0"/>
              </a:rPr>
              <a:t>。</a:t>
            </a:r>
          </a:p>
          <a:p>
            <a:pPr marL="265113" indent="-265113" algn="just">
              <a:lnSpc>
                <a:spcPct val="110000"/>
              </a:lnSpc>
              <a:spcBef>
                <a:spcPts val="600"/>
              </a:spcBef>
              <a:spcAft>
                <a:spcPts val="600"/>
              </a:spcAft>
            </a:pPr>
            <a:r>
              <a:rPr lang="zh-CN" altLang="en-US" sz="2000" dirty="0" smtClean="0">
                <a:solidFill>
                  <a:srgbClr val="006600"/>
                </a:solidFill>
              </a:rPr>
              <a:t>多用途互联网邮件扩展</a:t>
            </a:r>
            <a:r>
              <a:rPr lang="en-US" altLang="zh-CN" sz="2000" kern="1200" dirty="0" smtClean="0">
                <a:solidFill>
                  <a:srgbClr val="C00000"/>
                </a:solidFill>
                <a:latin typeface="Times New Roman" pitchFamily="18" charset="0"/>
                <a:ea typeface="微软雅黑" pitchFamily="34" charset="-122"/>
                <a:cs typeface="Times New Roman" pitchFamily="18" charset="0"/>
              </a:rPr>
              <a:t>MIME</a:t>
            </a:r>
            <a:r>
              <a:rPr lang="zh-CN" altLang="en-US" sz="2000" kern="1200" dirty="0" smtClean="0">
                <a:solidFill>
                  <a:srgbClr val="1A3868"/>
                </a:solidFill>
                <a:latin typeface="Times New Roman" pitchFamily="18" charset="0"/>
                <a:ea typeface="微软雅黑" pitchFamily="34" charset="-122"/>
                <a:cs typeface="Times New Roman" pitchFamily="18" charset="0"/>
              </a:rPr>
              <a:t>在邮件首部中说明了邮件的数据类型。</a:t>
            </a:r>
          </a:p>
        </p:txBody>
      </p:sp>
      <p:sp>
        <p:nvSpPr>
          <p:cNvPr id="4" name="AutoShape 4"/>
          <p:cNvSpPr>
            <a:spLocks noChangeArrowheads="1"/>
          </p:cNvSpPr>
          <p:nvPr/>
        </p:nvSpPr>
        <p:spPr bwMode="auto">
          <a:xfrm>
            <a:off x="785786" y="3644114"/>
            <a:ext cx="4786346" cy="1000132"/>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algn="ctr">
              <a:lnSpc>
                <a:spcPct val="110000"/>
              </a:lnSpc>
              <a:spcBef>
                <a:spcPct val="30000"/>
              </a:spcBef>
            </a:pPr>
            <a:r>
              <a:rPr lang="en-US" altLang="zh-CN" sz="2000" u="none" dirty="0" smtClean="0">
                <a:solidFill>
                  <a:srgbClr val="FFFF00"/>
                </a:solidFill>
              </a:rPr>
              <a:t>SMTP</a:t>
            </a:r>
            <a:r>
              <a:rPr lang="zh-CN" altLang="en-US" sz="2000" u="none" dirty="0" smtClean="0">
                <a:solidFill>
                  <a:srgbClr val="FFFF00"/>
                </a:solidFill>
              </a:rPr>
              <a:t>、</a:t>
            </a:r>
            <a:r>
              <a:rPr lang="en-US" altLang="zh-CN" sz="2000" u="none" dirty="0" smtClean="0">
                <a:solidFill>
                  <a:srgbClr val="FFFF00"/>
                </a:solidFill>
              </a:rPr>
              <a:t>POP</a:t>
            </a:r>
            <a:r>
              <a:rPr lang="zh-CN" altLang="en-US" sz="2000" u="none" dirty="0" smtClean="0">
                <a:solidFill>
                  <a:srgbClr val="FFFF00"/>
                </a:solidFill>
              </a:rPr>
              <a:t>完成邮差的工作，</a:t>
            </a:r>
            <a:endParaRPr lang="en-US" altLang="zh-CN" sz="2000" u="none" dirty="0" smtClean="0">
              <a:solidFill>
                <a:srgbClr val="FFFF00"/>
              </a:solidFill>
            </a:endParaRPr>
          </a:p>
          <a:p>
            <a:pPr marL="0" lvl="1" indent="-315913" algn="ctr">
              <a:lnSpc>
                <a:spcPct val="110000"/>
              </a:lnSpc>
              <a:spcBef>
                <a:spcPct val="30000"/>
              </a:spcBef>
            </a:pPr>
            <a:r>
              <a:rPr lang="en-US" altLang="zh-CN" sz="2000" u="none" dirty="0" smtClean="0">
                <a:solidFill>
                  <a:srgbClr val="FFFF00"/>
                </a:solidFill>
              </a:rPr>
              <a:t>MIME</a:t>
            </a:r>
            <a:r>
              <a:rPr lang="zh-CN" altLang="en-US" sz="2000" u="none" dirty="0" smtClean="0">
                <a:solidFill>
                  <a:srgbClr val="FFFF00"/>
                </a:solidFill>
              </a:rPr>
              <a:t>解决信件、信封格式的问题</a:t>
            </a:r>
          </a:p>
          <a:p>
            <a:pPr marL="0" lvl="1" indent="-315913" algn="ctr" eaLnBrk="0" hangingPunct="0">
              <a:lnSpc>
                <a:spcPct val="110000"/>
              </a:lnSpc>
              <a:spcBef>
                <a:spcPct val="30000"/>
              </a:spcBef>
            </a:pPr>
            <a:endParaRPr lang="zh-CN" altLang="en-US" sz="2000" u="none"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idx="4294967295"/>
          </p:nvPr>
        </p:nvSpPr>
        <p:spPr>
          <a:xfrm>
            <a:off x="339739" y="826286"/>
            <a:ext cx="6303963" cy="674688"/>
          </a:xfrm>
        </p:spPr>
        <p:txBody>
          <a:bodyPr/>
          <a:lstStyle/>
          <a:p>
            <a:pPr algn="l"/>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文件传输服务与</a:t>
            </a:r>
            <a:r>
              <a:rPr lang="en-US" altLang="zh-CN" sz="2400" kern="1200" dirty="0" smtClean="0">
                <a:solidFill>
                  <a:srgbClr val="007D7A"/>
                </a:solidFill>
                <a:latin typeface="Times New Roman" pitchFamily="18" charset="0"/>
                <a:cs typeface="Times New Roman" pitchFamily="18" charset="0"/>
              </a:rPr>
              <a:t>FTP</a:t>
            </a:r>
            <a:r>
              <a:rPr lang="zh-CN" altLang="en-US" sz="2400" kern="1200" dirty="0" smtClean="0">
                <a:solidFill>
                  <a:srgbClr val="007D7A"/>
                </a:solidFill>
                <a:latin typeface="Times New Roman" pitchFamily="18" charset="0"/>
                <a:cs typeface="Times New Roman" pitchFamily="18" charset="0"/>
              </a:rPr>
              <a:t>、</a:t>
            </a:r>
            <a:r>
              <a:rPr lang="en-US" altLang="zh-CN" sz="2400" kern="1200" dirty="0" smtClean="0">
                <a:solidFill>
                  <a:srgbClr val="007D7A"/>
                </a:solidFill>
                <a:latin typeface="Times New Roman" pitchFamily="18" charset="0"/>
                <a:cs typeface="Times New Roman" pitchFamily="18" charset="0"/>
              </a:rPr>
              <a:t>TFTP</a:t>
            </a:r>
            <a:r>
              <a:rPr lang="zh-CN" altLang="en-US" sz="2400" kern="1200" dirty="0" smtClean="0">
                <a:solidFill>
                  <a:srgbClr val="007D7A"/>
                </a:solidFill>
                <a:latin typeface="Times New Roman" pitchFamily="18" charset="0"/>
                <a:cs typeface="Times New Roman" pitchFamily="18" charset="0"/>
              </a:rPr>
              <a:t>协议</a:t>
            </a:r>
          </a:p>
        </p:txBody>
      </p:sp>
      <p:sp>
        <p:nvSpPr>
          <p:cNvPr id="168962" name="Rectangle 3"/>
          <p:cNvSpPr>
            <a:spLocks noGrp="1" noChangeArrowheads="1"/>
          </p:cNvSpPr>
          <p:nvPr>
            <p:ph type="body" idx="4294967295"/>
          </p:nvPr>
        </p:nvSpPr>
        <p:spPr>
          <a:xfrm>
            <a:off x="357158" y="1474009"/>
            <a:ext cx="5429288" cy="2384419"/>
          </a:xfrm>
        </p:spPr>
        <p:txBody>
          <a:bodyPr/>
          <a:lstStyle/>
          <a:p>
            <a:pPr marL="265113" indent="-265113">
              <a:lnSpc>
                <a:spcPct val="120000"/>
              </a:lnSpc>
              <a:spcAft>
                <a:spcPts val="600"/>
              </a:spcAft>
              <a:tabLst>
                <a:tab pos="265113" algn="l"/>
              </a:tabLst>
            </a:pPr>
            <a:r>
              <a:rPr lang="zh-CN" altLang="en-US" sz="2000" kern="1200" dirty="0" smtClean="0">
                <a:solidFill>
                  <a:srgbClr val="1A3868"/>
                </a:solidFill>
                <a:latin typeface="Times New Roman" pitchFamily="18" charset="0"/>
                <a:ea typeface="微软雅黑" pitchFamily="34" charset="-122"/>
                <a:cs typeface="Times New Roman" pitchFamily="18" charset="0"/>
              </a:rPr>
              <a:t>文件传输服务</a:t>
            </a:r>
            <a:r>
              <a:rPr lang="en-US" altLang="zh-CN" sz="2000" kern="1200" dirty="0" smtClean="0">
                <a:solidFill>
                  <a:srgbClr val="C00000"/>
                </a:solidFill>
                <a:latin typeface="Times New Roman" pitchFamily="18" charset="0"/>
                <a:ea typeface="微软雅黑" pitchFamily="34" charset="-122"/>
                <a:cs typeface="Times New Roman" pitchFamily="18" charset="0"/>
              </a:rPr>
              <a:t>FTP (File Transfer Protocol) </a:t>
            </a:r>
            <a:r>
              <a:rPr lang="zh-CN" altLang="en-US" sz="2000" kern="1200" dirty="0" smtClean="0">
                <a:solidFill>
                  <a:srgbClr val="1A3868"/>
                </a:solidFill>
                <a:latin typeface="Times New Roman" pitchFamily="18" charset="0"/>
                <a:ea typeface="微软雅黑" pitchFamily="34" charset="-122"/>
                <a:cs typeface="Times New Roman" pitchFamily="18" charset="0"/>
              </a:rPr>
              <a:t>，是</a:t>
            </a:r>
            <a:r>
              <a:rPr lang="en-US" altLang="zh-CN" sz="2000" kern="1200" dirty="0" smtClean="0">
                <a:solidFill>
                  <a:srgbClr val="1A3868"/>
                </a:solidFill>
                <a:latin typeface="Times New Roman" pitchFamily="18" charset="0"/>
                <a:ea typeface="微软雅黑" pitchFamily="34" charset="-122"/>
                <a:cs typeface="Times New Roman" pitchFamily="18" charset="0"/>
              </a:rPr>
              <a:t>Internet</a:t>
            </a:r>
            <a:r>
              <a:rPr lang="zh-CN" altLang="en-US" sz="2000" kern="1200" dirty="0" smtClean="0">
                <a:solidFill>
                  <a:srgbClr val="1A3868"/>
                </a:solidFill>
                <a:latin typeface="Times New Roman" pitchFamily="18" charset="0"/>
                <a:ea typeface="微软雅黑" pitchFamily="34" charset="-122"/>
                <a:cs typeface="Times New Roman" pitchFamily="18" charset="0"/>
              </a:rPr>
              <a:t>中最早提供的服务功能之一，目前仍在广泛使用；</a:t>
            </a:r>
          </a:p>
          <a:p>
            <a:pPr marL="265113" indent="-265113">
              <a:lnSpc>
                <a:spcPct val="120000"/>
              </a:lnSpc>
              <a:spcAft>
                <a:spcPts val="600"/>
              </a:spcAft>
              <a:tabLst>
                <a:tab pos="265113" algn="l"/>
              </a:tabLst>
            </a:pPr>
            <a:r>
              <a:rPr lang="zh-CN" altLang="en-US" sz="2000" kern="1200" dirty="0" smtClean="0">
                <a:solidFill>
                  <a:srgbClr val="1A3868"/>
                </a:solidFill>
                <a:latin typeface="Times New Roman" pitchFamily="18" charset="0"/>
                <a:ea typeface="微软雅黑" pitchFamily="34" charset="-122"/>
                <a:cs typeface="Times New Roman" pitchFamily="18" charset="0"/>
              </a:rPr>
              <a:t>由</a:t>
            </a:r>
            <a:r>
              <a:rPr lang="en-US" altLang="zh-CN" sz="2000" kern="1200" dirty="0" smtClean="0">
                <a:solidFill>
                  <a:srgbClr val="1A3868"/>
                </a:solidFill>
                <a:latin typeface="Times New Roman" pitchFamily="18" charset="0"/>
                <a:ea typeface="微软雅黑" pitchFamily="34" charset="-122"/>
                <a:cs typeface="Times New Roman" pitchFamily="18" charset="0"/>
              </a:rPr>
              <a:t>FTP</a:t>
            </a:r>
            <a:r>
              <a:rPr lang="zh-CN" altLang="en-US" sz="2000" kern="1200" dirty="0" smtClean="0">
                <a:solidFill>
                  <a:srgbClr val="1A3868"/>
                </a:solidFill>
                <a:latin typeface="Times New Roman" pitchFamily="18" charset="0"/>
                <a:ea typeface="微软雅黑" pitchFamily="34" charset="-122"/>
                <a:cs typeface="Times New Roman" pitchFamily="18" charset="0"/>
              </a:rPr>
              <a:t>应用程序提供的，遵循</a:t>
            </a:r>
            <a:r>
              <a:rPr lang="en-US" altLang="zh-CN" sz="2000" kern="1200" dirty="0" smtClean="0">
                <a:solidFill>
                  <a:srgbClr val="1A3868"/>
                </a:solidFill>
                <a:latin typeface="Times New Roman" pitchFamily="18" charset="0"/>
                <a:ea typeface="微软雅黑" pitchFamily="34" charset="-122"/>
                <a:cs typeface="Times New Roman" pitchFamily="18" charset="0"/>
              </a:rPr>
              <a:t>TCP/IP</a:t>
            </a:r>
            <a:r>
              <a:rPr lang="zh-CN" altLang="en-US" sz="2000" kern="1200" dirty="0" smtClean="0">
                <a:solidFill>
                  <a:srgbClr val="1A3868"/>
                </a:solidFill>
                <a:latin typeface="Times New Roman" pitchFamily="18" charset="0"/>
                <a:ea typeface="微软雅黑" pitchFamily="34" charset="-122"/>
                <a:cs typeface="Times New Roman" pitchFamily="18" charset="0"/>
              </a:rPr>
              <a:t>协议组中的文件传输协议，允许用户将文件从一台计算机传输到另一台计算机上，保证传输的可靠性；</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标题 1"/>
          <p:cNvSpPr>
            <a:spLocks noGrp="1"/>
          </p:cNvSpPr>
          <p:nvPr>
            <p:ph type="title" idx="4294967295"/>
          </p:nvPr>
        </p:nvSpPr>
        <p:spPr>
          <a:xfrm>
            <a:off x="285750" y="726273"/>
            <a:ext cx="6429375" cy="631825"/>
          </a:xfrm>
        </p:spPr>
        <p:txBody>
          <a:bodyPr/>
          <a:lstStyle/>
          <a:p>
            <a:pPr algn="l"/>
            <a:r>
              <a:rPr lang="en-US" altLang="zh-CN" sz="2400" kern="1200" dirty="0" smtClean="0">
                <a:solidFill>
                  <a:srgbClr val="007D7A"/>
                </a:solidFill>
                <a:latin typeface="Times New Roman" pitchFamily="18" charset="0"/>
                <a:cs typeface="Times New Roman" pitchFamily="18" charset="0"/>
              </a:rPr>
              <a:t>FTP </a:t>
            </a:r>
            <a:r>
              <a:rPr lang="zh-CN" altLang="en-US" sz="2400" kern="1200" dirty="0" smtClean="0">
                <a:solidFill>
                  <a:srgbClr val="007D7A"/>
                </a:solidFill>
                <a:latin typeface="Times New Roman" pitchFamily="18" charset="0"/>
                <a:cs typeface="Times New Roman" pitchFamily="18" charset="0"/>
              </a:rPr>
              <a:t>服务工作模式 ：客户/服务器</a:t>
            </a:r>
          </a:p>
        </p:txBody>
      </p:sp>
      <p:graphicFrame>
        <p:nvGraphicFramePr>
          <p:cNvPr id="167940" name="Object 1"/>
          <p:cNvGraphicFramePr>
            <a:graphicFrameLocks noChangeAspect="1"/>
          </p:cNvGraphicFramePr>
          <p:nvPr/>
        </p:nvGraphicFramePr>
        <p:xfrm>
          <a:off x="428597" y="1358098"/>
          <a:ext cx="5357849" cy="2295644"/>
        </p:xfrm>
        <a:graphic>
          <a:graphicData uri="http://schemas.openxmlformats.org/presentationml/2006/ole">
            <p:oleObj spid="_x0000_s167940" name="Visio" r:id="rId4" imgW="3376803" imgH="1320165" progId="">
              <p:embed/>
            </p:oleObj>
          </a:graphicData>
        </a:graphic>
      </p:graphicFrame>
      <p:sp>
        <p:nvSpPr>
          <p:cNvPr id="2" name="Rectangle 5"/>
          <p:cNvSpPr>
            <a:spLocks noChangeArrowheads="1"/>
          </p:cNvSpPr>
          <p:nvPr/>
        </p:nvSpPr>
        <p:spPr bwMode="auto">
          <a:xfrm>
            <a:off x="538165" y="3929866"/>
            <a:ext cx="5534033" cy="707886"/>
          </a:xfrm>
          <a:prstGeom prst="rect">
            <a:avLst/>
          </a:prstGeom>
          <a:noFill/>
          <a:ln w="9525" algn="ctr">
            <a:noFill/>
            <a:miter lim="800000"/>
            <a:headEnd/>
            <a:tailEnd/>
          </a:ln>
        </p:spPr>
        <p:txBody>
          <a:bodyPr wrap="square">
            <a:spAutoFit/>
          </a:bodyPr>
          <a:lstStyle/>
          <a:p>
            <a:pPr eaLnBrk="0" hangingPunct="0"/>
            <a:r>
              <a:rPr lang="en-US" altLang="zh-CN" sz="2000" b="0" u="none" dirty="0">
                <a:solidFill>
                  <a:srgbClr val="1A3868"/>
                </a:solidFill>
              </a:rPr>
              <a:t>FTP</a:t>
            </a:r>
            <a:r>
              <a:rPr lang="zh-CN" altLang="en-US" sz="2000" b="0" u="none" dirty="0">
                <a:solidFill>
                  <a:srgbClr val="1A3868"/>
                </a:solidFill>
              </a:rPr>
              <a:t>服务是一种实时的联机服务，用户访问</a:t>
            </a:r>
            <a:r>
              <a:rPr lang="en-US" altLang="zh-CN" sz="2000" b="0" u="none" dirty="0">
                <a:solidFill>
                  <a:srgbClr val="1A3868"/>
                </a:solidFill>
              </a:rPr>
              <a:t>FTP</a:t>
            </a:r>
            <a:r>
              <a:rPr lang="zh-CN" altLang="en-US" sz="2000" b="0" u="none" dirty="0">
                <a:solidFill>
                  <a:srgbClr val="1A3868"/>
                </a:solidFill>
              </a:rPr>
              <a:t>服务器时必须登录，要求使用合法账号和口令。</a:t>
            </a:r>
          </a:p>
        </p:txBody>
      </p:sp>
      <p:sp>
        <p:nvSpPr>
          <p:cNvPr id="5" name="AutoShape 4"/>
          <p:cNvSpPr>
            <a:spLocks noChangeArrowheads="1"/>
          </p:cNvSpPr>
          <p:nvPr/>
        </p:nvSpPr>
        <p:spPr bwMode="auto">
          <a:xfrm>
            <a:off x="785786" y="3215486"/>
            <a:ext cx="4786346" cy="714380"/>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algn="ctr">
              <a:lnSpc>
                <a:spcPct val="150000"/>
              </a:lnSpc>
              <a:spcBef>
                <a:spcPts val="1800"/>
              </a:spcBef>
            </a:pPr>
            <a:r>
              <a:rPr lang="zh-CN" altLang="en-US" sz="2000" u="none" dirty="0" smtClean="0">
                <a:solidFill>
                  <a:srgbClr val="FFFF00"/>
                </a:solidFill>
              </a:rPr>
              <a:t>匿名 </a:t>
            </a:r>
            <a:r>
              <a:rPr lang="en-US" altLang="zh-CN" sz="2000" u="none" dirty="0" smtClean="0">
                <a:solidFill>
                  <a:srgbClr val="FFFF00"/>
                </a:solidFill>
              </a:rPr>
              <a:t>= </a:t>
            </a:r>
            <a:r>
              <a:rPr lang="zh-CN" altLang="en-US" sz="2000" u="none" dirty="0" smtClean="0">
                <a:solidFill>
                  <a:srgbClr val="FFFF00"/>
                </a:solidFill>
              </a:rPr>
              <a:t>公开账户 </a:t>
            </a:r>
            <a:r>
              <a:rPr lang="en-US" altLang="zh-CN" sz="2000" u="none" dirty="0" smtClean="0">
                <a:solidFill>
                  <a:srgbClr val="FFFF00"/>
                </a:solidFill>
              </a:rPr>
              <a:t>anonymous</a:t>
            </a:r>
            <a:endParaRPr lang="zh-CN" altLang="en-US" sz="2000" u="none"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body" idx="4294967295"/>
          </p:nvPr>
        </p:nvSpPr>
        <p:spPr>
          <a:xfrm>
            <a:off x="322263" y="894577"/>
            <a:ext cx="5821373" cy="3963983"/>
          </a:xfrm>
        </p:spPr>
        <p:txBody>
          <a:bodyPr/>
          <a:lstStyle/>
          <a:p>
            <a:pPr marL="174625" indent="-174625">
              <a:lnSpc>
                <a:spcPct val="110000"/>
              </a:lnSpc>
              <a:spcAft>
                <a:spcPts val="600"/>
              </a:spcAft>
              <a:buFontTx/>
              <a:buNone/>
            </a:pPr>
            <a:r>
              <a:rPr lang="en-US" altLang="zh-CN" b="1" kern="1200" dirty="0" smtClean="0">
                <a:solidFill>
                  <a:srgbClr val="007D7A"/>
                </a:solidFill>
                <a:latin typeface="Times New Roman" pitchFamily="18" charset="0"/>
                <a:ea typeface="+mj-ea"/>
                <a:cs typeface="Times New Roman" pitchFamily="18" charset="0"/>
              </a:rPr>
              <a:t>TFTP</a:t>
            </a:r>
            <a:r>
              <a:rPr lang="zh-CN" altLang="en-US" b="1" kern="1200" dirty="0" smtClean="0">
                <a:solidFill>
                  <a:srgbClr val="007D7A"/>
                </a:solidFill>
                <a:latin typeface="Times New Roman" pitchFamily="18" charset="0"/>
                <a:ea typeface="+mj-ea"/>
                <a:cs typeface="Times New Roman" pitchFamily="18" charset="0"/>
              </a:rPr>
              <a:t>服务 </a:t>
            </a:r>
          </a:p>
          <a:p>
            <a:pPr marL="265113" indent="-265113">
              <a:lnSpc>
                <a:spcPct val="11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简单文件传输协议 </a:t>
            </a:r>
            <a:r>
              <a:rPr lang="en-US" altLang="zh-CN" sz="2000" kern="1200" dirty="0" smtClean="0">
                <a:solidFill>
                  <a:srgbClr val="C00000"/>
                </a:solidFill>
                <a:latin typeface="Times New Roman" pitchFamily="18" charset="0"/>
                <a:ea typeface="微软雅黑" pitchFamily="34" charset="-122"/>
                <a:cs typeface="Times New Roman" pitchFamily="18" charset="0"/>
              </a:rPr>
              <a:t>TFTP(Trivial File Transfer Protocol) </a:t>
            </a:r>
            <a:r>
              <a:rPr lang="zh-CN" altLang="en-US" sz="2000" kern="1200" dirty="0" smtClean="0">
                <a:solidFill>
                  <a:srgbClr val="1A3868"/>
                </a:solidFill>
                <a:latin typeface="Times New Roman" pitchFamily="18" charset="0"/>
                <a:ea typeface="微软雅黑" pitchFamily="34" charset="-122"/>
                <a:cs typeface="Times New Roman" pitchFamily="18" charset="0"/>
              </a:rPr>
              <a:t>一般基于</a:t>
            </a:r>
            <a:r>
              <a:rPr lang="en-US" altLang="zh-CN" sz="2000" kern="1200" dirty="0" smtClean="0">
                <a:solidFill>
                  <a:srgbClr val="1A3868"/>
                </a:solidFill>
                <a:latin typeface="Times New Roman" pitchFamily="18" charset="0"/>
                <a:ea typeface="微软雅黑" pitchFamily="34" charset="-122"/>
                <a:cs typeface="Times New Roman" pitchFamily="18" charset="0"/>
              </a:rPr>
              <a:t>UDP</a:t>
            </a:r>
            <a:r>
              <a:rPr lang="zh-CN" altLang="en-US" sz="2000" kern="1200" dirty="0" smtClean="0">
                <a:solidFill>
                  <a:srgbClr val="1A3868"/>
                </a:solidFill>
                <a:latin typeface="Times New Roman" pitchFamily="18" charset="0"/>
                <a:ea typeface="微软雅黑" pitchFamily="34" charset="-122"/>
                <a:cs typeface="Times New Roman" pitchFamily="18" charset="0"/>
              </a:rPr>
              <a:t>协议实现，提供不复杂、开销不大的文件传输服务。 </a:t>
            </a:r>
          </a:p>
          <a:p>
            <a:pPr marL="265113" indent="-265113">
              <a:lnSpc>
                <a:spcPct val="11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与</a:t>
            </a:r>
            <a:r>
              <a:rPr lang="en-US" altLang="zh-CN" sz="2000" kern="1200" dirty="0" smtClean="0">
                <a:solidFill>
                  <a:srgbClr val="1A3868"/>
                </a:solidFill>
                <a:latin typeface="Times New Roman" pitchFamily="18" charset="0"/>
                <a:ea typeface="微软雅黑" pitchFamily="34" charset="-122"/>
                <a:cs typeface="Times New Roman" pitchFamily="18" charset="0"/>
              </a:rPr>
              <a:t>FTP</a:t>
            </a:r>
            <a:r>
              <a:rPr lang="zh-CN" altLang="en-US" sz="2000" kern="1200" dirty="0" smtClean="0">
                <a:solidFill>
                  <a:srgbClr val="1A3868"/>
                </a:solidFill>
                <a:latin typeface="Times New Roman" pitchFamily="18" charset="0"/>
                <a:ea typeface="微软雅黑" pitchFamily="34" charset="-122"/>
                <a:cs typeface="Times New Roman" pitchFamily="18" charset="0"/>
              </a:rPr>
              <a:t>协议区别</a:t>
            </a:r>
          </a:p>
          <a:p>
            <a:pPr marL="533400" lvl="1" indent="-268288">
              <a:lnSpc>
                <a:spcPct val="110000"/>
              </a:lnSpc>
              <a:spcAft>
                <a:spcPts val="600"/>
              </a:spcAft>
            </a:pPr>
            <a:r>
              <a:rPr lang="zh-CN" altLang="en-US" kern="1200" dirty="0" smtClean="0">
                <a:solidFill>
                  <a:srgbClr val="1A3868"/>
                </a:solidFill>
                <a:latin typeface="Times New Roman" pitchFamily="18" charset="0"/>
                <a:ea typeface="微软雅黑" pitchFamily="34" charset="-122"/>
                <a:cs typeface="Times New Roman" pitchFamily="18" charset="0"/>
              </a:rPr>
              <a:t>对</a:t>
            </a:r>
            <a:r>
              <a:rPr lang="zh-CN" altLang="en-US" kern="1200" dirty="0" smtClean="0">
                <a:solidFill>
                  <a:srgbClr val="C00000"/>
                </a:solidFill>
                <a:latin typeface="Times New Roman" pitchFamily="18" charset="0"/>
                <a:ea typeface="微软雅黑" pitchFamily="34" charset="-122"/>
                <a:cs typeface="Times New Roman" pitchFamily="18" charset="0"/>
              </a:rPr>
              <a:t>传输可靠性的要求</a:t>
            </a:r>
            <a:r>
              <a:rPr lang="zh-CN" altLang="en-US" kern="1200" dirty="0" smtClean="0">
                <a:solidFill>
                  <a:srgbClr val="1A3868"/>
                </a:solidFill>
                <a:latin typeface="Times New Roman" pitchFamily="18" charset="0"/>
                <a:ea typeface="微软雅黑" pitchFamily="34" charset="-122"/>
                <a:cs typeface="Times New Roman" pitchFamily="18" charset="0"/>
              </a:rPr>
              <a:t>不同：</a:t>
            </a:r>
            <a:r>
              <a:rPr lang="en-US" altLang="zh-CN" kern="1200" dirty="0" smtClean="0">
                <a:solidFill>
                  <a:srgbClr val="1A3868"/>
                </a:solidFill>
                <a:latin typeface="Times New Roman" pitchFamily="18" charset="0"/>
                <a:ea typeface="微软雅黑" pitchFamily="34" charset="-122"/>
                <a:cs typeface="Times New Roman" pitchFamily="18" charset="0"/>
              </a:rPr>
              <a:t>TCP</a:t>
            </a:r>
            <a:r>
              <a:rPr lang="zh-CN" altLang="en-US" kern="1200" dirty="0" smtClean="0">
                <a:solidFill>
                  <a:srgbClr val="1A3868"/>
                </a:solidFill>
                <a:latin typeface="Times New Roman" pitchFamily="18" charset="0"/>
                <a:ea typeface="微软雅黑" pitchFamily="34" charset="-122"/>
                <a:cs typeface="Times New Roman" pitchFamily="18" charset="0"/>
              </a:rPr>
              <a:t>、</a:t>
            </a:r>
            <a:r>
              <a:rPr lang="en-US" altLang="zh-CN" kern="1200" dirty="0" smtClean="0">
                <a:solidFill>
                  <a:srgbClr val="1A3868"/>
                </a:solidFill>
                <a:latin typeface="Times New Roman" pitchFamily="18" charset="0"/>
                <a:ea typeface="微软雅黑" pitchFamily="34" charset="-122"/>
                <a:cs typeface="Times New Roman" pitchFamily="18" charset="0"/>
              </a:rPr>
              <a:t>UDP</a:t>
            </a:r>
          </a:p>
          <a:p>
            <a:pPr marL="533400" lvl="1" indent="-268288">
              <a:lnSpc>
                <a:spcPct val="110000"/>
              </a:lnSpc>
              <a:spcAft>
                <a:spcPts val="600"/>
              </a:spcAft>
            </a:pPr>
            <a:r>
              <a:rPr lang="zh-CN" altLang="en-US" kern="1200" dirty="0" smtClean="0">
                <a:solidFill>
                  <a:srgbClr val="1A3868"/>
                </a:solidFill>
                <a:latin typeface="Times New Roman" pitchFamily="18" charset="0"/>
                <a:ea typeface="微软雅黑" pitchFamily="34" charset="-122"/>
                <a:cs typeface="Times New Roman" pitchFamily="18" charset="0"/>
              </a:rPr>
              <a:t>协议的命令集：</a:t>
            </a:r>
            <a:r>
              <a:rPr lang="en-US" altLang="zh-CN" kern="1200" dirty="0" smtClean="0">
                <a:solidFill>
                  <a:srgbClr val="1A3868"/>
                </a:solidFill>
                <a:latin typeface="Times New Roman" pitchFamily="18" charset="0"/>
                <a:ea typeface="微软雅黑" pitchFamily="34" charset="-122"/>
                <a:cs typeface="Times New Roman" pitchFamily="18" charset="0"/>
              </a:rPr>
              <a:t>+</a:t>
            </a:r>
            <a:r>
              <a:rPr lang="zh-CN" altLang="en-US" kern="1200" dirty="0" smtClean="0">
                <a:solidFill>
                  <a:srgbClr val="1A3868"/>
                </a:solidFill>
                <a:latin typeface="Times New Roman" pitchFamily="18" charset="0"/>
                <a:ea typeface="微软雅黑" pitchFamily="34" charset="-122"/>
                <a:cs typeface="Times New Roman" pitchFamily="18" charset="0"/>
              </a:rPr>
              <a:t>发送 </a:t>
            </a:r>
            <a:r>
              <a:rPr lang="en-US" altLang="zh-CN" kern="1200" dirty="0" smtClean="0">
                <a:solidFill>
                  <a:srgbClr val="1A3868"/>
                </a:solidFill>
                <a:latin typeface="Times New Roman" pitchFamily="18" charset="0"/>
                <a:ea typeface="微软雅黑" pitchFamily="34" charset="-122"/>
                <a:cs typeface="Times New Roman" pitchFamily="18" charset="0"/>
              </a:rPr>
              <a:t>+</a:t>
            </a:r>
            <a:r>
              <a:rPr lang="zh-CN" altLang="en-US" kern="1200" dirty="0" smtClean="0">
                <a:solidFill>
                  <a:srgbClr val="1A3868"/>
                </a:solidFill>
                <a:latin typeface="Times New Roman" pitchFamily="18" charset="0"/>
                <a:ea typeface="微软雅黑" pitchFamily="34" charset="-122"/>
                <a:cs typeface="Times New Roman" pitchFamily="18" charset="0"/>
              </a:rPr>
              <a:t>接受 </a:t>
            </a:r>
            <a:r>
              <a:rPr lang="en-US" altLang="zh-CN" kern="1200" dirty="0" smtClean="0">
                <a:solidFill>
                  <a:srgbClr val="1A3868"/>
                </a:solidFill>
                <a:latin typeface="Times New Roman" pitchFamily="18" charset="0"/>
                <a:ea typeface="微软雅黑" pitchFamily="34" charset="-122"/>
                <a:cs typeface="Times New Roman" pitchFamily="18" charset="0"/>
              </a:rPr>
              <a:t>-</a:t>
            </a:r>
            <a:r>
              <a:rPr lang="zh-CN" altLang="en-US" kern="1200" dirty="0" smtClean="0">
                <a:solidFill>
                  <a:srgbClr val="1A3868"/>
                </a:solidFill>
                <a:latin typeface="Times New Roman" pitchFamily="18" charset="0"/>
                <a:ea typeface="微软雅黑" pitchFamily="34" charset="-122"/>
                <a:cs typeface="Times New Roman" pitchFamily="18" charset="0"/>
              </a:rPr>
              <a:t>列目录 </a:t>
            </a:r>
            <a:r>
              <a:rPr lang="en-US" altLang="zh-CN" kern="1200" dirty="0" smtClean="0">
                <a:solidFill>
                  <a:srgbClr val="1A3868"/>
                </a:solidFill>
                <a:latin typeface="Times New Roman" pitchFamily="18" charset="0"/>
                <a:ea typeface="微软雅黑" pitchFamily="34" charset="-122"/>
                <a:cs typeface="Times New Roman" pitchFamily="18" charset="0"/>
              </a:rPr>
              <a:t>-</a:t>
            </a:r>
            <a:r>
              <a:rPr lang="zh-CN" altLang="en-US" kern="1200" dirty="0" smtClean="0">
                <a:solidFill>
                  <a:srgbClr val="1A3868"/>
                </a:solidFill>
                <a:latin typeface="Times New Roman" pitchFamily="18" charset="0"/>
                <a:ea typeface="微软雅黑" pitchFamily="34" charset="-122"/>
                <a:cs typeface="Times New Roman" pitchFamily="18" charset="0"/>
              </a:rPr>
              <a:t>删除</a:t>
            </a:r>
          </a:p>
          <a:p>
            <a:pPr marL="533400" lvl="1" indent="-268288">
              <a:lnSpc>
                <a:spcPct val="110000"/>
              </a:lnSpc>
              <a:spcAft>
                <a:spcPts val="600"/>
              </a:spcAft>
            </a:pPr>
            <a:r>
              <a:rPr lang="zh-CN" altLang="en-US" kern="1200" dirty="0" smtClean="0">
                <a:solidFill>
                  <a:srgbClr val="1A3868"/>
                </a:solidFill>
                <a:latin typeface="Times New Roman" pitchFamily="18" charset="0"/>
                <a:ea typeface="微软雅黑" pitchFamily="34" charset="-122"/>
                <a:cs typeface="Times New Roman" pitchFamily="18" charset="0"/>
              </a:rPr>
              <a:t>数据表示方式：只能传输文本文件</a:t>
            </a:r>
          </a:p>
          <a:p>
            <a:pPr marL="533400" lvl="1" indent="-268288">
              <a:lnSpc>
                <a:spcPct val="110000"/>
              </a:lnSpc>
              <a:spcAft>
                <a:spcPts val="600"/>
              </a:spcAft>
            </a:pPr>
            <a:r>
              <a:rPr lang="zh-CN" altLang="en-US" kern="1200" dirty="0" smtClean="0">
                <a:solidFill>
                  <a:srgbClr val="1A3868"/>
                </a:solidFill>
                <a:latin typeface="Times New Roman" pitchFamily="18" charset="0"/>
                <a:ea typeface="微软雅黑" pitchFamily="34" charset="-122"/>
                <a:cs typeface="Times New Roman" pitchFamily="18" charset="0"/>
              </a:rPr>
              <a:t>用户鉴别：不进行用户认证和鉴别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body" idx="4294967295"/>
          </p:nvPr>
        </p:nvSpPr>
        <p:spPr>
          <a:xfrm>
            <a:off x="393702" y="1572412"/>
            <a:ext cx="5464182" cy="2930522"/>
          </a:xfrm>
        </p:spPr>
        <p:txBody>
          <a:bodyPr/>
          <a:lstStyle/>
          <a:p>
            <a:pPr marL="265113" indent="-265113">
              <a:lnSpc>
                <a:spcPct val="11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网络新闻组</a:t>
            </a:r>
            <a:r>
              <a:rPr lang="en-US" altLang="zh-CN" sz="2000" kern="1200" dirty="0" smtClean="0">
                <a:solidFill>
                  <a:srgbClr val="C00000"/>
                </a:solidFill>
                <a:latin typeface="Times New Roman" pitchFamily="18" charset="0"/>
                <a:ea typeface="微软雅黑" pitchFamily="34" charset="-122"/>
                <a:cs typeface="Times New Roman" pitchFamily="18" charset="0"/>
              </a:rPr>
              <a:t>Usenet</a:t>
            </a:r>
            <a:r>
              <a:rPr lang="zh-CN" altLang="en-US" sz="2000" kern="1200" dirty="0" smtClean="0">
                <a:solidFill>
                  <a:srgbClr val="1A3868"/>
                </a:solidFill>
                <a:latin typeface="Times New Roman" pitchFamily="18" charset="0"/>
                <a:ea typeface="微软雅黑" pitchFamily="34" charset="-122"/>
                <a:cs typeface="Times New Roman" pitchFamily="18" charset="0"/>
              </a:rPr>
              <a:t>，一种利用网络进行专题讨论的国际论坛 ；不是一个网络系统，只是建立在</a:t>
            </a:r>
            <a:r>
              <a:rPr lang="en-US" altLang="zh-CN" sz="2000" kern="1200" dirty="0" smtClean="0">
                <a:solidFill>
                  <a:srgbClr val="1A3868"/>
                </a:solidFill>
                <a:latin typeface="Times New Roman" pitchFamily="18" charset="0"/>
                <a:ea typeface="微软雅黑" pitchFamily="34" charset="-122"/>
                <a:cs typeface="Times New Roman" pitchFamily="18" charset="0"/>
              </a:rPr>
              <a:t>Internet</a:t>
            </a:r>
            <a:r>
              <a:rPr lang="zh-CN" altLang="en-US" sz="2000" kern="1200" dirty="0" smtClean="0">
                <a:solidFill>
                  <a:srgbClr val="1A3868"/>
                </a:solidFill>
                <a:latin typeface="Times New Roman" pitchFamily="18" charset="0"/>
                <a:ea typeface="微软雅黑" pitchFamily="34" charset="-122"/>
                <a:cs typeface="Times New Roman" pitchFamily="18" charset="0"/>
              </a:rPr>
              <a:t>上的</a:t>
            </a:r>
            <a:r>
              <a:rPr lang="zh-CN" altLang="en-US" sz="2000" kern="1200" dirty="0" smtClean="0">
                <a:solidFill>
                  <a:srgbClr val="C00000"/>
                </a:solidFill>
                <a:latin typeface="Times New Roman" pitchFamily="18" charset="0"/>
                <a:ea typeface="微软雅黑" pitchFamily="34" charset="-122"/>
                <a:cs typeface="Times New Roman" pitchFamily="18" charset="0"/>
              </a:rPr>
              <a:t>逻辑组织</a:t>
            </a:r>
            <a:r>
              <a:rPr lang="zh-CN" altLang="en-US" sz="2000" kern="1200" dirty="0" smtClean="0">
                <a:solidFill>
                  <a:srgbClr val="1A3868"/>
                </a:solidFill>
                <a:latin typeface="Times New Roman" pitchFamily="18" charset="0"/>
                <a:ea typeface="微软雅黑" pitchFamily="34" charset="-122"/>
                <a:cs typeface="Times New Roman" pitchFamily="18" charset="0"/>
              </a:rPr>
              <a:t>；基本通信方式是电子邮件，采用多对多的传递方式。</a:t>
            </a:r>
          </a:p>
          <a:p>
            <a:pPr marL="265113" indent="-265113">
              <a:lnSpc>
                <a:spcPct val="110000"/>
              </a:lnSpc>
              <a:spcAft>
                <a:spcPts val="600"/>
              </a:spcAft>
            </a:pPr>
            <a:r>
              <a:rPr lang="en-US" altLang="zh-CN" sz="2000" kern="1200" dirty="0" smtClean="0">
                <a:solidFill>
                  <a:srgbClr val="1A3868"/>
                </a:solidFill>
                <a:latin typeface="Times New Roman" pitchFamily="18" charset="0"/>
                <a:ea typeface="微软雅黑" pitchFamily="34" charset="-122"/>
                <a:cs typeface="Times New Roman" pitchFamily="18" charset="0"/>
              </a:rPr>
              <a:t>NNTP</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en-US" altLang="zh-CN" sz="2000" kern="1200" dirty="0" smtClean="0">
                <a:solidFill>
                  <a:srgbClr val="1A3868"/>
                </a:solidFill>
                <a:latin typeface="Times New Roman" pitchFamily="18" charset="0"/>
                <a:ea typeface="微软雅黑" pitchFamily="34" charset="-122"/>
                <a:cs typeface="Times New Roman" pitchFamily="18" charset="0"/>
              </a:rPr>
              <a:t>Network News Transport Protocol</a:t>
            </a:r>
            <a:r>
              <a:rPr lang="zh-CN" altLang="en-US" sz="2000" kern="1200" dirty="0" smtClean="0">
                <a:solidFill>
                  <a:srgbClr val="1A3868"/>
                </a:solidFill>
                <a:latin typeface="Times New Roman" pitchFamily="18" charset="0"/>
                <a:ea typeface="微软雅黑" pitchFamily="34" charset="-122"/>
                <a:cs typeface="Times New Roman" pitchFamily="18" charset="0"/>
              </a:rPr>
              <a:t>），网络新闻传输协议。用于阅读和张贴新闻文章到</a:t>
            </a:r>
            <a:r>
              <a:rPr lang="en-US" altLang="zh-CN" sz="2000" kern="1200" dirty="0" smtClean="0">
                <a:solidFill>
                  <a:srgbClr val="1A3868"/>
                </a:solidFill>
                <a:latin typeface="Times New Roman" pitchFamily="18" charset="0"/>
                <a:ea typeface="微软雅黑" pitchFamily="34" charset="-122"/>
                <a:cs typeface="Times New Roman" pitchFamily="18" charset="0"/>
              </a:rPr>
              <a:t>Usenet</a:t>
            </a:r>
            <a:r>
              <a:rPr lang="zh-CN" altLang="en-US" sz="2000" kern="1200" dirty="0" smtClean="0">
                <a:solidFill>
                  <a:srgbClr val="1A3868"/>
                </a:solidFill>
                <a:latin typeface="Times New Roman" pitchFamily="18" charset="0"/>
                <a:ea typeface="微软雅黑" pitchFamily="34" charset="-122"/>
                <a:cs typeface="Times New Roman" pitchFamily="18" charset="0"/>
              </a:rPr>
              <a:t>上的应用协议，也负责在服务器间的传送新闻。</a:t>
            </a:r>
          </a:p>
        </p:txBody>
      </p:sp>
      <p:sp>
        <p:nvSpPr>
          <p:cNvPr id="176130" name="标题 1"/>
          <p:cNvSpPr>
            <a:spLocks noGrp="1"/>
          </p:cNvSpPr>
          <p:nvPr>
            <p:ph type="title" idx="4294967295"/>
          </p:nvPr>
        </p:nvSpPr>
        <p:spPr>
          <a:xfrm>
            <a:off x="323850" y="786600"/>
            <a:ext cx="7772400" cy="857250"/>
          </a:xfrm>
        </p:spPr>
        <p:txBody>
          <a:bodyPr/>
          <a:lstStyle/>
          <a:p>
            <a:pPr algn="l"/>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网络新闻与</a:t>
            </a:r>
            <a:r>
              <a:rPr lang="en-US" altLang="zh-CN" sz="2400" kern="1200" dirty="0" smtClean="0">
                <a:solidFill>
                  <a:srgbClr val="007D7A"/>
                </a:solidFill>
                <a:latin typeface="Times New Roman" pitchFamily="18" charset="0"/>
                <a:cs typeface="Times New Roman" pitchFamily="18" charset="0"/>
              </a:rPr>
              <a:t>NNTP</a:t>
            </a:r>
            <a:r>
              <a:rPr lang="zh-CN" altLang="en-US" sz="2400" kern="1200" dirty="0" smtClean="0">
                <a:solidFill>
                  <a:srgbClr val="007D7A"/>
                </a:solidFill>
                <a:latin typeface="Times New Roman" pitchFamily="18" charset="0"/>
                <a:cs typeface="Times New Roman" pitchFamily="18" charset="0"/>
              </a:rPr>
              <a:t>协议</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标题 1"/>
          <p:cNvSpPr>
            <a:spLocks noGrp="1"/>
          </p:cNvSpPr>
          <p:nvPr>
            <p:ph type="title" idx="4294967295"/>
          </p:nvPr>
        </p:nvSpPr>
        <p:spPr>
          <a:xfrm>
            <a:off x="395289" y="786594"/>
            <a:ext cx="3390894" cy="531813"/>
          </a:xfrm>
        </p:spPr>
        <p:txBody>
          <a:bodyPr/>
          <a:lstStyle/>
          <a:p>
            <a:pPr algn="l"/>
            <a:r>
              <a:rPr lang="en-US" altLang="zh-CN" sz="2400" kern="1200" dirty="0" smtClean="0">
                <a:solidFill>
                  <a:srgbClr val="007D7A"/>
                </a:solidFill>
                <a:latin typeface="Times New Roman" pitchFamily="18" charset="0"/>
                <a:cs typeface="Times New Roman" pitchFamily="18" charset="0"/>
              </a:rPr>
              <a:t>Usenet </a:t>
            </a:r>
            <a:r>
              <a:rPr lang="zh-CN" altLang="en-US" sz="2400" kern="1200" dirty="0" smtClean="0">
                <a:solidFill>
                  <a:srgbClr val="007D7A"/>
                </a:solidFill>
                <a:latin typeface="Times New Roman" pitchFamily="18" charset="0"/>
                <a:cs typeface="Times New Roman" pitchFamily="18" charset="0"/>
              </a:rPr>
              <a:t>通信模型</a:t>
            </a:r>
          </a:p>
        </p:txBody>
      </p:sp>
      <p:pic>
        <p:nvPicPr>
          <p:cNvPr id="178179" name="Picture 1"/>
          <p:cNvPicPr>
            <a:picLocks noChangeAspect="1" noChangeArrowheads="1"/>
          </p:cNvPicPr>
          <p:nvPr/>
        </p:nvPicPr>
        <p:blipFill>
          <a:blip r:embed="rId2" cstate="print"/>
          <a:srcRect/>
          <a:stretch>
            <a:fillRect/>
          </a:stretch>
        </p:blipFill>
        <p:spPr bwMode="auto">
          <a:xfrm>
            <a:off x="285720" y="2254155"/>
            <a:ext cx="6000792" cy="2604405"/>
          </a:xfrm>
          <a:prstGeom prst="rect">
            <a:avLst/>
          </a:prstGeom>
          <a:noFill/>
          <a:ln w="9525">
            <a:noFill/>
            <a:miter lim="800000"/>
            <a:headEnd/>
            <a:tailEnd/>
          </a:ln>
        </p:spPr>
      </p:pic>
      <p:sp>
        <p:nvSpPr>
          <p:cNvPr id="178180" name="Text Box 6"/>
          <p:cNvSpPr txBox="1">
            <a:spLocks noChangeArrowheads="1"/>
          </p:cNvSpPr>
          <p:nvPr/>
        </p:nvSpPr>
        <p:spPr bwMode="auto">
          <a:xfrm>
            <a:off x="428596" y="1364592"/>
            <a:ext cx="4801314" cy="707886"/>
          </a:xfrm>
          <a:prstGeom prst="rect">
            <a:avLst/>
          </a:prstGeom>
          <a:noFill/>
          <a:ln w="9525" algn="ctr">
            <a:noFill/>
            <a:miter lim="800000"/>
            <a:headEnd/>
            <a:tailEnd/>
          </a:ln>
        </p:spPr>
        <p:txBody>
          <a:bodyPr wrap="none">
            <a:spAutoFit/>
          </a:bodyPr>
          <a:lstStyle/>
          <a:p>
            <a:pPr eaLnBrk="0" hangingPunct="0"/>
            <a:r>
              <a:rPr lang="en-US" altLang="zh-CN" sz="2000" b="0" u="none" dirty="0">
                <a:solidFill>
                  <a:srgbClr val="1A3868"/>
                </a:solidFill>
              </a:rPr>
              <a:t>1</a:t>
            </a:r>
            <a:r>
              <a:rPr lang="zh-CN" altLang="en-US" sz="2000" b="0" u="none" dirty="0">
                <a:solidFill>
                  <a:srgbClr val="1A3868"/>
                </a:solidFill>
              </a:rPr>
              <a:t>）撰写</a:t>
            </a:r>
            <a:r>
              <a:rPr lang="zh-CN" altLang="en-US" sz="2000" b="0" u="none" dirty="0" smtClean="0">
                <a:solidFill>
                  <a:srgbClr val="1A3868"/>
                </a:solidFill>
              </a:rPr>
              <a:t>文章            </a:t>
            </a:r>
            <a:r>
              <a:rPr lang="en-US" altLang="zh-CN" sz="2000" b="0" u="none" dirty="0">
                <a:solidFill>
                  <a:srgbClr val="1A3868"/>
                </a:solidFill>
              </a:rPr>
              <a:t>2</a:t>
            </a:r>
            <a:r>
              <a:rPr lang="zh-CN" altLang="en-US" sz="2000" b="0" u="none" dirty="0">
                <a:solidFill>
                  <a:srgbClr val="1A3868"/>
                </a:solidFill>
              </a:rPr>
              <a:t>）张贴并在本地存储</a:t>
            </a:r>
          </a:p>
          <a:p>
            <a:pPr eaLnBrk="0" hangingPunct="0"/>
            <a:r>
              <a:rPr lang="en-US" altLang="zh-CN" sz="2000" b="0" u="none" dirty="0">
                <a:solidFill>
                  <a:srgbClr val="1A3868"/>
                </a:solidFill>
              </a:rPr>
              <a:t>3</a:t>
            </a:r>
            <a:r>
              <a:rPr lang="zh-CN" altLang="en-US" sz="2000" b="0" u="none" dirty="0">
                <a:solidFill>
                  <a:srgbClr val="1A3868"/>
                </a:solidFill>
              </a:rPr>
              <a:t>）传播文章 </a:t>
            </a:r>
            <a:r>
              <a:rPr lang="zh-CN" altLang="en-US" sz="2000" b="0" u="none" dirty="0" smtClean="0">
                <a:solidFill>
                  <a:srgbClr val="1A3868"/>
                </a:solidFill>
              </a:rPr>
              <a:t>           </a:t>
            </a:r>
            <a:r>
              <a:rPr lang="en-US" altLang="zh-CN" sz="2000" b="0" u="none" dirty="0">
                <a:solidFill>
                  <a:srgbClr val="1A3868"/>
                </a:solidFill>
              </a:rPr>
              <a:t>4</a:t>
            </a:r>
            <a:r>
              <a:rPr lang="zh-CN" altLang="en-US" sz="2000" b="0" u="none" dirty="0">
                <a:solidFill>
                  <a:srgbClr val="1A3868"/>
                </a:solidFill>
              </a:rPr>
              <a:t>）访问和获取文章</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body" idx="4294967295"/>
          </p:nvPr>
        </p:nvSpPr>
        <p:spPr>
          <a:xfrm>
            <a:off x="322262" y="843757"/>
            <a:ext cx="5607060" cy="1800225"/>
          </a:xfrm>
        </p:spPr>
        <p:txBody>
          <a:bodyPr/>
          <a:lstStyle/>
          <a:p>
            <a:pPr marL="0" indent="0">
              <a:buFontTx/>
              <a:buNone/>
            </a:pPr>
            <a:r>
              <a:rPr lang="en-US" altLang="zh-CN" b="1" kern="1200" dirty="0" smtClean="0">
                <a:solidFill>
                  <a:srgbClr val="007D7A"/>
                </a:solidFill>
                <a:latin typeface="Times New Roman" pitchFamily="18" charset="0"/>
                <a:ea typeface="+mj-ea"/>
                <a:cs typeface="Times New Roman" pitchFamily="18" charset="0"/>
              </a:rPr>
              <a:t>Usenet </a:t>
            </a:r>
            <a:r>
              <a:rPr lang="zh-CN" altLang="en-US" b="1" kern="1200" dirty="0" smtClean="0">
                <a:solidFill>
                  <a:srgbClr val="007D7A"/>
                </a:solidFill>
                <a:latin typeface="Times New Roman" pitchFamily="18" charset="0"/>
                <a:ea typeface="+mj-ea"/>
                <a:cs typeface="Times New Roman" pitchFamily="18" charset="0"/>
              </a:rPr>
              <a:t>搜索引擎 </a:t>
            </a:r>
          </a:p>
          <a:p>
            <a:pPr marL="0" indent="0">
              <a:buFontTx/>
              <a:buNone/>
            </a:pPr>
            <a:endParaRPr lang="zh-CN" altLang="en-US" sz="700" dirty="0" smtClean="0">
              <a:latin typeface="华文楷体"/>
            </a:endParaRPr>
          </a:p>
          <a:p>
            <a:pPr marL="265113" indent="-265113">
              <a:spcBef>
                <a:spcPct val="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新闻组是网上流动的最具时效性的资源，而</a:t>
            </a:r>
            <a:r>
              <a:rPr lang="en-US" altLang="zh-CN" sz="2000" kern="1200" dirty="0" err="1" smtClean="0">
                <a:solidFill>
                  <a:srgbClr val="1A3868"/>
                </a:solidFill>
                <a:latin typeface="Times New Roman" pitchFamily="18" charset="0"/>
                <a:ea typeface="微软雅黑" pitchFamily="34" charset="-122"/>
                <a:cs typeface="Times New Roman" pitchFamily="18" charset="0"/>
              </a:rPr>
              <a:t>DejaNews</a:t>
            </a: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则是最大的一个</a:t>
            </a:r>
            <a:r>
              <a:rPr lang="en-US" altLang="zh-CN" sz="2000" kern="1200" dirty="0" smtClean="0">
                <a:solidFill>
                  <a:srgbClr val="1A3868"/>
                </a:solidFill>
                <a:latin typeface="Times New Roman" pitchFamily="18" charset="0"/>
                <a:ea typeface="微软雅黑" pitchFamily="34" charset="-122"/>
                <a:cs typeface="Times New Roman" pitchFamily="18" charset="0"/>
              </a:rPr>
              <a:t>Usenet</a:t>
            </a:r>
            <a:r>
              <a:rPr lang="zh-CN" altLang="en-US" sz="2000" kern="1200" dirty="0" smtClean="0">
                <a:solidFill>
                  <a:srgbClr val="1A3868"/>
                </a:solidFill>
                <a:latin typeface="Times New Roman" pitchFamily="18" charset="0"/>
                <a:ea typeface="微软雅黑" pitchFamily="34" charset="-122"/>
                <a:cs typeface="Times New Roman" pitchFamily="18" charset="0"/>
              </a:rPr>
              <a:t>邮件数据库搜索引擎</a:t>
            </a:r>
            <a:r>
              <a:rPr lang="en-US" altLang="zh-CN" sz="2000" kern="1200" dirty="0" smtClean="0">
                <a:solidFill>
                  <a:srgbClr val="1A3868"/>
                </a:solidFill>
                <a:latin typeface="Times New Roman" pitchFamily="18" charset="0"/>
                <a:ea typeface="微软雅黑" pitchFamily="34" charset="-122"/>
                <a:cs typeface="Times New Roman" pitchFamily="18" charset="0"/>
              </a:rPr>
              <a:t>(www.dejanews.com)</a:t>
            </a:r>
            <a:r>
              <a:rPr lang="zh-CN" altLang="en-US" sz="2000" kern="1200" dirty="0" smtClean="0">
                <a:solidFill>
                  <a:srgbClr val="1A3868"/>
                </a:solidFill>
                <a:latin typeface="Times New Roman" pitchFamily="18" charset="0"/>
                <a:ea typeface="微软雅黑" pitchFamily="34" charset="-122"/>
                <a:cs typeface="Times New Roman" pitchFamily="18" charset="0"/>
              </a:rPr>
              <a:t> 。</a:t>
            </a:r>
          </a:p>
        </p:txBody>
      </p:sp>
      <p:pic>
        <p:nvPicPr>
          <p:cNvPr id="179202" name="Picture 3" descr="5202e5f24eb1c000b07ec591"/>
          <p:cNvPicPr>
            <a:picLocks noChangeAspect="1" noChangeArrowheads="1"/>
          </p:cNvPicPr>
          <p:nvPr/>
        </p:nvPicPr>
        <p:blipFill>
          <a:blip r:embed="rId2" cstate="print"/>
          <a:srcRect/>
          <a:stretch>
            <a:fillRect/>
          </a:stretch>
        </p:blipFill>
        <p:spPr bwMode="auto">
          <a:xfrm>
            <a:off x="928663" y="2444638"/>
            <a:ext cx="4143404" cy="252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idx="4294967295"/>
          </p:nvPr>
        </p:nvSpPr>
        <p:spPr>
          <a:xfrm>
            <a:off x="428596" y="715162"/>
            <a:ext cx="4965700" cy="857250"/>
          </a:xfrm>
        </p:spPr>
        <p:txBody>
          <a:bodyPr/>
          <a:lstStyle/>
          <a:p>
            <a:pPr algn="l"/>
            <a:r>
              <a:rPr lang="zh-CN" altLang="en-US" sz="2400" kern="1200" dirty="0" smtClean="0">
                <a:solidFill>
                  <a:srgbClr val="007D7A"/>
                </a:solidFill>
                <a:latin typeface="Times New Roman" pitchFamily="18" charset="0"/>
                <a:cs typeface="Times New Roman" pitchFamily="18" charset="0"/>
              </a:rPr>
              <a:t>电子公告牌 </a:t>
            </a:r>
          </a:p>
        </p:txBody>
      </p:sp>
      <p:sp>
        <p:nvSpPr>
          <p:cNvPr id="180226" name="Rectangle 3"/>
          <p:cNvSpPr>
            <a:spLocks noGrp="1" noChangeArrowheads="1"/>
          </p:cNvSpPr>
          <p:nvPr>
            <p:ph type="body" idx="4294967295"/>
          </p:nvPr>
        </p:nvSpPr>
        <p:spPr>
          <a:xfrm>
            <a:off x="428596" y="1399396"/>
            <a:ext cx="5572164" cy="2887660"/>
          </a:xfrm>
        </p:spPr>
        <p:txBody>
          <a:bodyPr/>
          <a:lstStyle/>
          <a:p>
            <a:pPr marL="271463" indent="-271463">
              <a:lnSpc>
                <a:spcPct val="11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电子公告牌 </a:t>
            </a:r>
            <a:r>
              <a:rPr lang="en-US" altLang="zh-CN" sz="2000" kern="1200" dirty="0" smtClean="0">
                <a:solidFill>
                  <a:srgbClr val="1A3868"/>
                </a:solidFill>
                <a:latin typeface="Times New Roman" pitchFamily="18" charset="0"/>
                <a:ea typeface="微软雅黑" pitchFamily="34" charset="-122"/>
                <a:cs typeface="Times New Roman" pitchFamily="18" charset="0"/>
              </a:rPr>
              <a:t>BBS</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en-US" altLang="zh-CN" sz="2000" kern="1200" dirty="0" smtClean="0">
                <a:solidFill>
                  <a:srgbClr val="1A3868"/>
                </a:solidFill>
                <a:latin typeface="Times New Roman" pitchFamily="18" charset="0"/>
                <a:ea typeface="微软雅黑" pitchFamily="34" charset="-122"/>
                <a:cs typeface="Times New Roman" pitchFamily="18" charset="0"/>
              </a:rPr>
              <a:t>bulletin board system</a:t>
            </a:r>
            <a:r>
              <a:rPr lang="zh-CN" altLang="en-US" sz="2000" kern="1200" dirty="0" smtClean="0">
                <a:solidFill>
                  <a:srgbClr val="1A3868"/>
                </a:solidFill>
                <a:latin typeface="Times New Roman" pitchFamily="18" charset="0"/>
                <a:ea typeface="微软雅黑" pitchFamily="34" charset="-122"/>
                <a:cs typeface="Times New Roman" pitchFamily="18" charset="0"/>
              </a:rPr>
              <a:t>）也曾是</a:t>
            </a:r>
            <a:r>
              <a:rPr lang="en-US" altLang="zh-CN" sz="2000" kern="1200" dirty="0" smtClean="0">
                <a:solidFill>
                  <a:srgbClr val="1A3868"/>
                </a:solidFill>
                <a:latin typeface="Times New Roman" pitchFamily="18" charset="0"/>
                <a:ea typeface="微软雅黑" pitchFamily="34" charset="-122"/>
                <a:cs typeface="Times New Roman" pitchFamily="18" charset="0"/>
              </a:rPr>
              <a:t>Internet</a:t>
            </a:r>
            <a:r>
              <a:rPr lang="zh-CN" altLang="en-US" sz="2000" kern="1200" dirty="0" smtClean="0">
                <a:solidFill>
                  <a:srgbClr val="1A3868"/>
                </a:solidFill>
                <a:latin typeface="Times New Roman" pitchFamily="18" charset="0"/>
                <a:ea typeface="微软雅黑" pitchFamily="34" charset="-122"/>
                <a:cs typeface="Times New Roman" pitchFamily="18" charset="0"/>
              </a:rPr>
              <a:t>上常用的服务功能之一；</a:t>
            </a:r>
          </a:p>
          <a:p>
            <a:pPr marL="271463" indent="-271463">
              <a:lnSpc>
                <a:spcPct val="11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早期的</a:t>
            </a:r>
            <a:r>
              <a:rPr lang="en-US" altLang="zh-CN" sz="2000" kern="1200" dirty="0" smtClean="0">
                <a:solidFill>
                  <a:srgbClr val="1A3868"/>
                </a:solidFill>
                <a:latin typeface="Times New Roman" pitchFamily="18" charset="0"/>
                <a:ea typeface="微软雅黑" pitchFamily="34" charset="-122"/>
                <a:cs typeface="Times New Roman" pitchFamily="18" charset="0"/>
              </a:rPr>
              <a:t>BBS</a:t>
            </a:r>
            <a:r>
              <a:rPr lang="zh-CN" altLang="en-US" sz="2000" kern="1200" dirty="0" smtClean="0">
                <a:solidFill>
                  <a:srgbClr val="1A3868"/>
                </a:solidFill>
                <a:latin typeface="Times New Roman" pitchFamily="18" charset="0"/>
                <a:ea typeface="微软雅黑" pitchFamily="34" charset="-122"/>
                <a:cs typeface="Times New Roman" pitchFamily="18" charset="0"/>
              </a:rPr>
              <a:t>服务是一种</a:t>
            </a:r>
            <a:r>
              <a:rPr lang="zh-CN" altLang="en-US" sz="2000" kern="1200" dirty="0" smtClean="0">
                <a:solidFill>
                  <a:srgbClr val="C00000"/>
                </a:solidFill>
                <a:latin typeface="Times New Roman" pitchFamily="18" charset="0"/>
                <a:ea typeface="微软雅黑" pitchFamily="34" charset="-122"/>
                <a:cs typeface="Times New Roman" pitchFamily="18" charset="0"/>
              </a:rPr>
              <a:t>基于远程登录的服务</a:t>
            </a:r>
            <a:r>
              <a:rPr lang="zh-CN" altLang="en-US" sz="2000" kern="1200" dirty="0" smtClean="0">
                <a:solidFill>
                  <a:srgbClr val="1A3868"/>
                </a:solidFill>
                <a:latin typeface="Times New Roman" pitchFamily="18" charset="0"/>
                <a:ea typeface="微软雅黑" pitchFamily="34" charset="-122"/>
                <a:cs typeface="Times New Roman" pitchFamily="18" charset="0"/>
              </a:rPr>
              <a:t>，使用时用户必须先利用远程登录功能登录到</a:t>
            </a:r>
            <a:r>
              <a:rPr lang="en-US" altLang="zh-CN" sz="2000" kern="1200" dirty="0" smtClean="0">
                <a:solidFill>
                  <a:srgbClr val="1A3868"/>
                </a:solidFill>
                <a:latin typeface="Times New Roman" pitchFamily="18" charset="0"/>
                <a:ea typeface="微软雅黑" pitchFamily="34" charset="-122"/>
                <a:cs typeface="Times New Roman" pitchFamily="18" charset="0"/>
              </a:rPr>
              <a:t>BBS</a:t>
            </a:r>
            <a:r>
              <a:rPr lang="zh-CN" altLang="en-US" sz="2000" kern="1200" dirty="0" smtClean="0">
                <a:solidFill>
                  <a:srgbClr val="1A3868"/>
                </a:solidFill>
                <a:latin typeface="Times New Roman" pitchFamily="18" charset="0"/>
                <a:ea typeface="微软雅黑" pitchFamily="34" charset="-122"/>
                <a:cs typeface="Times New Roman" pitchFamily="18" charset="0"/>
              </a:rPr>
              <a:t>服务器上；</a:t>
            </a:r>
          </a:p>
          <a:p>
            <a:pPr marL="271463" indent="-271463">
              <a:lnSpc>
                <a:spcPct val="11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目前很多</a:t>
            </a:r>
            <a:r>
              <a:rPr lang="en-US" altLang="zh-CN" sz="2000" kern="1200" dirty="0" smtClean="0">
                <a:solidFill>
                  <a:srgbClr val="1A3868"/>
                </a:solidFill>
                <a:latin typeface="Times New Roman" pitchFamily="18" charset="0"/>
                <a:ea typeface="微软雅黑" pitchFamily="34" charset="-122"/>
                <a:cs typeface="Times New Roman" pitchFamily="18" charset="0"/>
              </a:rPr>
              <a:t>BBS</a:t>
            </a:r>
            <a:r>
              <a:rPr lang="zh-CN" altLang="en-US" sz="2000" kern="1200" dirty="0" smtClean="0">
                <a:solidFill>
                  <a:srgbClr val="1A3868"/>
                </a:solidFill>
                <a:latin typeface="Times New Roman" pitchFamily="18" charset="0"/>
                <a:ea typeface="微软雅黑" pitchFamily="34" charset="-122"/>
                <a:cs typeface="Times New Roman" pitchFamily="18" charset="0"/>
              </a:rPr>
              <a:t>站点提供</a:t>
            </a:r>
            <a:r>
              <a:rPr lang="en-US" altLang="zh-CN" sz="2000" kern="1200" dirty="0" smtClean="0">
                <a:solidFill>
                  <a:srgbClr val="1A3868"/>
                </a:solidFill>
                <a:latin typeface="Times New Roman" pitchFamily="18" charset="0"/>
                <a:ea typeface="微软雅黑" pitchFamily="34" charset="-122"/>
                <a:cs typeface="Times New Roman" pitchFamily="18" charset="0"/>
              </a:rPr>
              <a:t>WWW</a:t>
            </a:r>
            <a:r>
              <a:rPr lang="zh-CN" altLang="en-US" sz="2000" kern="1200" dirty="0" smtClean="0">
                <a:solidFill>
                  <a:srgbClr val="1A3868"/>
                </a:solidFill>
                <a:latin typeface="Times New Roman" pitchFamily="18" charset="0"/>
                <a:ea typeface="微软雅黑" pitchFamily="34" charset="-122"/>
                <a:cs typeface="Times New Roman" pitchFamily="18" charset="0"/>
              </a:rPr>
              <a:t>访问方式。 </a:t>
            </a:r>
          </a:p>
        </p:txBody>
      </p:sp>
      <p:pic>
        <p:nvPicPr>
          <p:cNvPr id="175108" name="Picture 4"/>
          <p:cNvPicPr>
            <a:picLocks noChangeAspect="1" noChangeArrowheads="1"/>
          </p:cNvPicPr>
          <p:nvPr/>
        </p:nvPicPr>
        <p:blipFill>
          <a:blip r:embed="rId3" cstate="print"/>
          <a:srcRect/>
          <a:stretch>
            <a:fillRect/>
          </a:stretch>
        </p:blipFill>
        <p:spPr bwMode="auto">
          <a:xfrm>
            <a:off x="428596" y="1429536"/>
            <a:ext cx="5666788" cy="33877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blinds(horizontal)">
                                      <p:cBhvr>
                                        <p:cTn id="7" dur="500"/>
                                        <p:tgtEl>
                                          <p:spTgt spid="175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标题 1"/>
          <p:cNvSpPr>
            <a:spLocks noGrp="1"/>
          </p:cNvSpPr>
          <p:nvPr>
            <p:ph type="title" idx="4294967295"/>
          </p:nvPr>
        </p:nvSpPr>
        <p:spPr>
          <a:xfrm>
            <a:off x="323850" y="572286"/>
            <a:ext cx="64293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二、基于</a:t>
            </a:r>
            <a:r>
              <a:rPr lang="en-US" altLang="zh-CN" sz="2400" kern="1200" dirty="0">
                <a:solidFill>
                  <a:srgbClr val="007D7A"/>
                </a:solidFill>
                <a:latin typeface="Times New Roman" pitchFamily="18" charset="0"/>
                <a:cs typeface="Times New Roman" pitchFamily="18" charset="0"/>
              </a:rPr>
              <a:t>Web</a:t>
            </a:r>
            <a:r>
              <a:rPr lang="zh-CN" altLang="en-US" sz="2400" kern="1200" dirty="0">
                <a:solidFill>
                  <a:srgbClr val="007D7A"/>
                </a:solidFill>
                <a:latin typeface="Times New Roman" pitchFamily="18" charset="0"/>
                <a:cs typeface="Times New Roman" pitchFamily="18" charset="0"/>
              </a:rPr>
              <a:t>的网络应用</a:t>
            </a:r>
          </a:p>
        </p:txBody>
      </p:sp>
      <p:sp>
        <p:nvSpPr>
          <p:cNvPr id="181250" name="内容占位符 2"/>
          <p:cNvSpPr>
            <a:spLocks noGrp="1"/>
          </p:cNvSpPr>
          <p:nvPr>
            <p:ph idx="4294967295"/>
          </p:nvPr>
        </p:nvSpPr>
        <p:spPr>
          <a:xfrm>
            <a:off x="323850" y="1286660"/>
            <a:ext cx="6105538" cy="1470025"/>
          </a:xfrm>
        </p:spPr>
        <p:txBody>
          <a:bodyPr/>
          <a:lstStyle/>
          <a:p>
            <a:pPr marL="0" indent="0">
              <a:spcAft>
                <a:spcPts val="0"/>
              </a:spcAft>
              <a:buFontTx/>
              <a:buNone/>
            </a:pPr>
            <a:r>
              <a:rPr lang="en-US" altLang="zh-CN" b="1" kern="1200" dirty="0" smtClean="0">
                <a:solidFill>
                  <a:srgbClr val="007D7A"/>
                </a:solidFill>
                <a:latin typeface="Times New Roman" pitchFamily="18" charset="0"/>
                <a:ea typeface="+mj-ea"/>
                <a:cs typeface="Times New Roman" pitchFamily="18" charset="0"/>
              </a:rPr>
              <a:t>1. Web</a:t>
            </a:r>
            <a:r>
              <a:rPr lang="zh-CN" altLang="en-US" b="1" kern="1200" dirty="0">
                <a:solidFill>
                  <a:srgbClr val="007D7A"/>
                </a:solidFill>
                <a:latin typeface="Times New Roman" pitchFamily="18" charset="0"/>
                <a:ea typeface="+mj-ea"/>
                <a:cs typeface="Times New Roman" pitchFamily="18" charset="0"/>
              </a:rPr>
              <a:t>服务的基本概念</a:t>
            </a:r>
          </a:p>
          <a:p>
            <a:pPr marL="269875" indent="-269875">
              <a:spcAft>
                <a:spcPts val="0"/>
              </a:spcAft>
            </a:pP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服务即</a:t>
            </a:r>
            <a:r>
              <a:rPr lang="en-US" altLang="zh-CN" sz="2000" kern="1200" dirty="0">
                <a:solidFill>
                  <a:srgbClr val="1A3868"/>
                </a:solidFill>
                <a:latin typeface="Times New Roman" pitchFamily="18" charset="0"/>
                <a:ea typeface="微软雅黑" pitchFamily="34" charset="-122"/>
                <a:cs typeface="Times New Roman" pitchFamily="18" charset="0"/>
              </a:rPr>
              <a:t>www</a:t>
            </a:r>
            <a:r>
              <a:rPr lang="zh-CN" altLang="en-US" sz="2000" kern="1200" dirty="0">
                <a:solidFill>
                  <a:srgbClr val="1A3868"/>
                </a:solidFill>
                <a:latin typeface="Times New Roman" pitchFamily="18" charset="0"/>
                <a:ea typeface="微软雅黑" pitchFamily="34" charset="-122"/>
                <a:cs typeface="Times New Roman" pitchFamily="18" charset="0"/>
              </a:rPr>
              <a:t>服务，互联网技术发展的里程碑</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spcAft>
                <a:spcPts val="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支持</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服务的主要部分：</a:t>
            </a:r>
          </a:p>
        </p:txBody>
      </p:sp>
      <p:pic>
        <p:nvPicPr>
          <p:cNvPr id="25605" name="Picture 1"/>
          <p:cNvPicPr>
            <a:picLocks noChangeAspect="1" noChangeArrowheads="1"/>
          </p:cNvPicPr>
          <p:nvPr/>
        </p:nvPicPr>
        <p:blipFill>
          <a:blip r:embed="rId3" cstate="print"/>
          <a:srcRect/>
          <a:stretch>
            <a:fillRect/>
          </a:stretch>
        </p:blipFill>
        <p:spPr bwMode="auto">
          <a:xfrm>
            <a:off x="323851" y="2572544"/>
            <a:ext cx="5819786" cy="2060575"/>
          </a:xfrm>
          <a:prstGeom prst="rect">
            <a:avLst/>
          </a:prstGeom>
          <a:solidFill>
            <a:schemeClr val="accent2">
              <a:lumMod val="20000"/>
              <a:lumOff val="80000"/>
            </a:schemeClr>
          </a:solidFill>
          <a:ln w="9525">
            <a:noFill/>
            <a:miter lim="800000"/>
            <a:headEnd/>
            <a:tailEnd/>
          </a:ln>
        </p:spPr>
      </p:pic>
      <p:sp>
        <p:nvSpPr>
          <p:cNvPr id="181253" name="AutoShape 5"/>
          <p:cNvSpPr>
            <a:spLocks/>
          </p:cNvSpPr>
          <p:nvPr/>
        </p:nvSpPr>
        <p:spPr bwMode="auto">
          <a:xfrm rot="-5400000">
            <a:off x="2196306" y="2847987"/>
            <a:ext cx="214314" cy="2663825"/>
          </a:xfrm>
          <a:prstGeom prst="leftBrace">
            <a:avLst>
              <a:gd name="adj1" fmla="val 61873"/>
              <a:gd name="adj2" fmla="val 50000"/>
            </a:avLst>
          </a:prstGeom>
          <a:noFill/>
          <a:ln w="38100">
            <a:solidFill>
              <a:schemeClr val="accent5">
                <a:lumMod val="50000"/>
              </a:schemeClr>
            </a:solidFill>
            <a:round/>
            <a:headEnd/>
            <a:tailEnd/>
          </a:ln>
        </p:spPr>
        <p:txBody>
          <a:bodyPr wrap="none" anchor="ctr"/>
          <a:lstStyle/>
          <a:p>
            <a:endParaRPr lang="zh-CN" altLang="en-US"/>
          </a:p>
        </p:txBody>
      </p:sp>
      <p:sp>
        <p:nvSpPr>
          <p:cNvPr id="181254" name="AutoShape 6"/>
          <p:cNvSpPr>
            <a:spLocks noChangeArrowheads="1"/>
          </p:cNvSpPr>
          <p:nvPr/>
        </p:nvSpPr>
        <p:spPr bwMode="auto">
          <a:xfrm>
            <a:off x="642910" y="4501370"/>
            <a:ext cx="3286148" cy="500066"/>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algn="ctr" eaLnBrk="0" hangingPunct="0">
              <a:lnSpc>
                <a:spcPct val="110000"/>
              </a:lnSpc>
              <a:spcBef>
                <a:spcPct val="30000"/>
              </a:spcBef>
            </a:pPr>
            <a:r>
              <a:rPr lang="zh-CN" altLang="en-US" sz="2000" u="none" dirty="0">
                <a:solidFill>
                  <a:srgbClr val="FFFF00"/>
                </a:solidFill>
              </a:rPr>
              <a:t>支持</a:t>
            </a:r>
            <a:r>
              <a:rPr lang="en-US" altLang="zh-CN" sz="2000" u="none" dirty="0">
                <a:solidFill>
                  <a:srgbClr val="FFFF00"/>
                </a:solidFill>
              </a:rPr>
              <a:t>Web</a:t>
            </a:r>
            <a:r>
              <a:rPr lang="zh-CN" altLang="en-US" sz="2000" u="none" dirty="0">
                <a:solidFill>
                  <a:srgbClr val="FFFF00"/>
                </a:solidFill>
              </a:rPr>
              <a:t>服务的关键技术</a:t>
            </a:r>
          </a:p>
        </p:txBody>
      </p:sp>
      <p:pic>
        <p:nvPicPr>
          <p:cNvPr id="188418" name="Picture 2" descr="http://a.hiphotos.baidu.com/baike/c0%3Dbaike80%2C5%2C5%2C80%2C26/sign=d427e03a19d8bc3ed2050e98e3e2cd7b/1e30e924b899a901f4ae0e361d950a7b03087bf40ad1d52b.jpg"/>
          <p:cNvPicPr>
            <a:picLocks noChangeAspect="1" noChangeArrowheads="1"/>
          </p:cNvPicPr>
          <p:nvPr/>
        </p:nvPicPr>
        <p:blipFill>
          <a:blip r:embed="rId4" cstate="print"/>
          <a:srcRect/>
          <a:stretch>
            <a:fillRect/>
          </a:stretch>
        </p:blipFill>
        <p:spPr bwMode="auto">
          <a:xfrm>
            <a:off x="4357686" y="786594"/>
            <a:ext cx="1256256" cy="9239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checkerboard(down)">
                                      <p:cBhvr>
                                        <p:cTn id="7" dur="500"/>
                                        <p:tgtEl>
                                          <p:spTgt spid="181253"/>
                                        </p:tgtEl>
                                      </p:cBhvr>
                                    </p:animEffect>
                                  </p:childTnLst>
                                </p:cTn>
                              </p:par>
                            </p:childTnLst>
                          </p:cTn>
                        </p:par>
                        <p:par>
                          <p:cTn id="8" fill="hold">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81254"/>
                                        </p:tgtEl>
                                        <p:attrNameLst>
                                          <p:attrName>style.visibility</p:attrName>
                                        </p:attrNameLst>
                                      </p:cBhvr>
                                      <p:to>
                                        <p:strVal val="visible"/>
                                      </p:to>
                                    </p:set>
                                    <p:animEffect transition="in" filter="checkerboard(down)">
                                      <p:cBhvr>
                                        <p:cTn id="11" dur="10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P spid="181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8662" y="1500974"/>
            <a:ext cx="4357718" cy="2068259"/>
          </a:xfrm>
          <a:prstGeom prst="rect">
            <a:avLst/>
          </a:prstGeom>
        </p:spPr>
        <p:txBody>
          <a:bodyPr wrap="square">
            <a:spAutoFit/>
          </a:bodyPr>
          <a:lstStyle/>
          <a:p>
            <a:pPr algn="ctr"/>
            <a:r>
              <a:rPr lang="zh-CN" altLang="en-US" u="none" dirty="0" smtClean="0">
                <a:solidFill>
                  <a:srgbClr val="194D19"/>
                </a:solidFill>
                <a:latin typeface="华文新魏" pitchFamily="2" charset="-122"/>
              </a:rPr>
              <a:t>第三章 互联网应用技术</a:t>
            </a:r>
            <a:endParaRPr lang="en-US" altLang="zh-CN" u="none" dirty="0" smtClean="0">
              <a:solidFill>
                <a:srgbClr val="194D19"/>
              </a:solidFill>
              <a:latin typeface="华文新魏" pitchFamily="2" charset="-122"/>
              <a:ea typeface="+mj-ea"/>
              <a:cs typeface="+mj-cs"/>
            </a:endParaRPr>
          </a:p>
          <a:p>
            <a:pPr algn="ctr"/>
            <a:endParaRPr lang="en-US" altLang="zh-CN" sz="1400" u="none" dirty="0" smtClean="0">
              <a:solidFill>
                <a:srgbClr val="002060"/>
              </a:solidFill>
            </a:endParaRPr>
          </a:p>
          <a:p>
            <a:pPr algn="ctr">
              <a:lnSpc>
                <a:spcPct val="120000"/>
              </a:lnSpc>
            </a:pPr>
            <a:r>
              <a:rPr lang="zh-CN" altLang="en-US" sz="2400" u="none" dirty="0" smtClean="0">
                <a:solidFill>
                  <a:srgbClr val="002060"/>
                </a:solidFill>
              </a:rPr>
              <a:t>第一节 互联网应用技术发展的</a:t>
            </a:r>
            <a:r>
              <a:rPr lang="en-US" altLang="zh-CN" sz="2400" u="none" dirty="0" smtClean="0">
                <a:solidFill>
                  <a:srgbClr val="002060"/>
                </a:solidFill>
              </a:rPr>
              <a:t>3</a:t>
            </a:r>
            <a:r>
              <a:rPr lang="zh-CN" altLang="en-US" sz="2400" u="none" dirty="0" smtClean="0">
                <a:solidFill>
                  <a:srgbClr val="002060"/>
                </a:solidFill>
              </a:rPr>
              <a:t>个阶段 </a:t>
            </a:r>
            <a:r>
              <a:rPr lang="zh-CN" altLang="en-US" sz="2400" dirty="0" smtClean="0"/>
              <a:t/>
            </a:r>
            <a:br>
              <a:rPr lang="zh-CN" altLang="en-US" sz="2400" dirty="0" smtClean="0"/>
            </a:br>
            <a:r>
              <a:rPr lang="zh-CN" altLang="en-US" sz="2400" u="none" dirty="0" smtClean="0">
                <a:solidFill>
                  <a:srgbClr val="00206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内容占位符 2"/>
          <p:cNvSpPr>
            <a:spLocks noGrp="1"/>
          </p:cNvSpPr>
          <p:nvPr>
            <p:ph idx="4294967295"/>
          </p:nvPr>
        </p:nvSpPr>
        <p:spPr>
          <a:xfrm>
            <a:off x="393701" y="1072346"/>
            <a:ext cx="5607059" cy="3300409"/>
          </a:xfrm>
        </p:spPr>
        <p:txBody>
          <a:bodyPr/>
          <a:lstStyle/>
          <a:p>
            <a:pPr marL="174625" indent="-174625">
              <a:lnSpc>
                <a:spcPct val="120000"/>
              </a:lnSpc>
              <a:spcAft>
                <a:spcPts val="600"/>
              </a:spcAft>
            </a:pPr>
            <a:r>
              <a:rPr lang="en-US" altLang="zh-CN" sz="2000" b="1" kern="1200" dirty="0">
                <a:solidFill>
                  <a:srgbClr val="C00000"/>
                </a:solidFill>
                <a:latin typeface="Times New Roman" pitchFamily="18" charset="0"/>
                <a:ea typeface="微软雅黑" pitchFamily="34" charset="-122"/>
                <a:cs typeface="Times New Roman" pitchFamily="18" charset="0"/>
              </a:rPr>
              <a:t>HTML</a:t>
            </a:r>
            <a:r>
              <a:rPr lang="zh-CN" altLang="en-US" sz="2000" kern="1200" dirty="0">
                <a:solidFill>
                  <a:srgbClr val="1A3868"/>
                </a:solidFill>
                <a:latin typeface="Times New Roman" pitchFamily="18" charset="0"/>
                <a:ea typeface="微软雅黑" pitchFamily="34" charset="-122"/>
                <a:cs typeface="Times New Roman" pitchFamily="18" charset="0"/>
              </a:rPr>
              <a:t>是定义</a:t>
            </a:r>
            <a:r>
              <a:rPr lang="zh-CN" altLang="en-US" sz="2000" kern="1200" dirty="0">
                <a:solidFill>
                  <a:srgbClr val="C00000"/>
                </a:solidFill>
                <a:latin typeface="Times New Roman" pitchFamily="18" charset="0"/>
                <a:ea typeface="微软雅黑" pitchFamily="34" charset="-122"/>
                <a:cs typeface="Times New Roman" pitchFamily="18" charset="0"/>
              </a:rPr>
              <a:t>超文本</a:t>
            </a:r>
            <a:r>
              <a:rPr lang="zh-CN" altLang="en-US" sz="2000" kern="1200" dirty="0">
                <a:solidFill>
                  <a:srgbClr val="1A3868"/>
                </a:solidFill>
                <a:latin typeface="Times New Roman" pitchFamily="18" charset="0"/>
                <a:ea typeface="微软雅黑" pitchFamily="34" charset="-122"/>
                <a:cs typeface="Times New Roman" pitchFamily="18" charset="0"/>
              </a:rPr>
              <a:t>文档的</a:t>
            </a:r>
            <a:r>
              <a:rPr lang="zh-CN" altLang="en-US" sz="2000" kern="1200" dirty="0">
                <a:solidFill>
                  <a:srgbClr val="C00000"/>
                </a:solidFill>
                <a:latin typeface="Times New Roman" pitchFamily="18" charset="0"/>
                <a:ea typeface="微软雅黑" pitchFamily="34" charset="-122"/>
                <a:cs typeface="Times New Roman" pitchFamily="18" charset="0"/>
              </a:rPr>
              <a:t>文本语言</a:t>
            </a:r>
            <a:r>
              <a:rPr lang="zh-CN" altLang="en-US" sz="2000" kern="1200" dirty="0" smtClean="0">
                <a:solidFill>
                  <a:srgbClr val="1A3868"/>
                </a:solidFill>
                <a:latin typeface="Times New Roman" pitchFamily="18" charset="0"/>
                <a:ea typeface="微软雅黑" pitchFamily="34" charset="-122"/>
                <a:cs typeface="Times New Roman" pitchFamily="18" charset="0"/>
              </a:rPr>
              <a:t>，给</a:t>
            </a:r>
            <a:r>
              <a:rPr lang="zh-CN" altLang="en-US" sz="2000" kern="1200" dirty="0">
                <a:solidFill>
                  <a:srgbClr val="1A3868"/>
                </a:solidFill>
                <a:latin typeface="Times New Roman" pitchFamily="18" charset="0"/>
                <a:ea typeface="微软雅黑" pitchFamily="34" charset="-122"/>
                <a:cs typeface="Times New Roman" pitchFamily="18" charset="0"/>
              </a:rPr>
              <a:t>常规的文档增加</a:t>
            </a:r>
            <a:r>
              <a:rPr lang="zh-CN" altLang="en-US" sz="2000" kern="1200" dirty="0" smtClean="0">
                <a:solidFill>
                  <a:srgbClr val="1A3868"/>
                </a:solidFill>
                <a:latin typeface="Times New Roman" pitchFamily="18" charset="0"/>
                <a:ea typeface="微软雅黑" pitchFamily="34" charset="-122"/>
                <a:cs typeface="Times New Roman" pitchFamily="18" charset="0"/>
              </a:rPr>
              <a:t>标记</a:t>
            </a:r>
            <a:r>
              <a:rPr lang="en-US" altLang="zh-CN" sz="2000" kern="1200" dirty="0" smtClean="0">
                <a:solidFill>
                  <a:srgbClr val="1A3868"/>
                </a:solidFill>
                <a:latin typeface="Times New Roman" pitchFamily="18" charset="0"/>
                <a:ea typeface="微软雅黑" pitchFamily="34" charset="-122"/>
                <a:cs typeface="Times New Roman" pitchFamily="18" charset="0"/>
              </a:rPr>
              <a:t>(tag)</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使一个文档可以链接到另一个文档；允许文档中有特殊的数据格式，可将不同媒体类型结合在一个文档中。</a:t>
            </a:r>
            <a:r>
              <a:rPr lang="en-US" altLang="zh-CN" sz="2000" kern="1200" dirty="0">
                <a:solidFill>
                  <a:srgbClr val="1A3868"/>
                </a:solidFill>
                <a:latin typeface="Times New Roman" pitchFamily="18" charset="0"/>
                <a:ea typeface="微软雅黑" pitchFamily="34" charset="-122"/>
                <a:cs typeface="Times New Roman" pitchFamily="18" charset="0"/>
              </a:rPr>
              <a:t> </a:t>
            </a:r>
          </a:p>
          <a:p>
            <a:pPr marL="174625" indent="-174625">
              <a:lnSpc>
                <a:spcPct val="120000"/>
              </a:lnSpc>
              <a:spcAft>
                <a:spcPts val="600"/>
              </a:spcAft>
            </a:pPr>
            <a:r>
              <a:rPr lang="en-US" altLang="zh-CN" sz="2000" b="1" kern="1200" dirty="0">
                <a:solidFill>
                  <a:srgbClr val="C00000"/>
                </a:solidFill>
                <a:latin typeface="Times New Roman" pitchFamily="18" charset="0"/>
                <a:ea typeface="微软雅黑" pitchFamily="34" charset="-122"/>
                <a:cs typeface="Times New Roman" pitchFamily="18" charset="0"/>
              </a:rPr>
              <a:t>HTTP</a:t>
            </a:r>
            <a:r>
              <a:rPr lang="zh-CN" altLang="en-US" sz="2000" kern="1200" dirty="0">
                <a:solidFill>
                  <a:srgbClr val="1A3868"/>
                </a:solidFill>
                <a:latin typeface="Times New Roman" pitchFamily="18" charset="0"/>
                <a:ea typeface="微软雅黑" pitchFamily="34" charset="-122"/>
                <a:cs typeface="Times New Roman" pitchFamily="18" charset="0"/>
              </a:rPr>
              <a:t>是</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服务的应用层协议</a:t>
            </a:r>
            <a:r>
              <a:rPr lang="zh-CN" altLang="en-US" sz="2000" kern="1200" dirty="0" smtClean="0">
                <a:solidFill>
                  <a:srgbClr val="1A3868"/>
                </a:solidFill>
                <a:latin typeface="Times New Roman" pitchFamily="18" charset="0"/>
                <a:ea typeface="微软雅黑" pitchFamily="34" charset="-122"/>
                <a:cs typeface="Times New Roman" pitchFamily="18" charset="0"/>
              </a:rPr>
              <a:t>，是</a:t>
            </a:r>
            <a:r>
              <a:rPr lang="zh-CN" altLang="en-US" sz="2000" kern="1200" dirty="0">
                <a:solidFill>
                  <a:srgbClr val="1A3868"/>
                </a:solidFill>
                <a:latin typeface="Times New Roman" pitchFamily="18" charset="0"/>
                <a:ea typeface="微软雅黑" pitchFamily="34" charset="-122"/>
                <a:cs typeface="Times New Roman" pitchFamily="18" charset="0"/>
              </a:rPr>
              <a:t>超文本文档在</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浏览器与</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服务器之间的</a:t>
            </a:r>
            <a:r>
              <a:rPr lang="zh-CN" altLang="en-US" sz="2000" kern="1200" dirty="0">
                <a:solidFill>
                  <a:srgbClr val="C00000"/>
                </a:solidFill>
                <a:latin typeface="Times New Roman" pitchFamily="18" charset="0"/>
                <a:ea typeface="微软雅黑" pitchFamily="34" charset="-122"/>
                <a:cs typeface="Times New Roman" pitchFamily="18" charset="0"/>
              </a:rPr>
              <a:t>传输</a:t>
            </a:r>
            <a:r>
              <a:rPr lang="zh-CN" altLang="en-US" sz="2000" kern="1200" dirty="0" smtClean="0">
                <a:solidFill>
                  <a:srgbClr val="C00000"/>
                </a:solidFill>
                <a:latin typeface="Times New Roman" pitchFamily="18" charset="0"/>
                <a:ea typeface="微软雅黑" pitchFamily="34" charset="-122"/>
                <a:cs typeface="Times New Roman" pitchFamily="18" charset="0"/>
              </a:rPr>
              <a:t>协议</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174625" indent="-174625">
              <a:lnSpc>
                <a:spcPct val="120000"/>
              </a:lnSpc>
              <a:spcAft>
                <a:spcPts val="600"/>
              </a:spcAft>
            </a:pPr>
            <a:r>
              <a:rPr lang="en-US" altLang="zh-CN" sz="2000" b="1" kern="1200" dirty="0">
                <a:solidFill>
                  <a:srgbClr val="C00000"/>
                </a:solidFill>
                <a:latin typeface="Times New Roman" pitchFamily="18" charset="0"/>
                <a:ea typeface="微软雅黑" pitchFamily="34" charset="-122"/>
                <a:cs typeface="Times New Roman" pitchFamily="18" charset="0"/>
              </a:rPr>
              <a:t>URL</a:t>
            </a:r>
            <a:r>
              <a:rPr lang="zh-CN" altLang="en-US" sz="2000" kern="1200" dirty="0">
                <a:solidFill>
                  <a:srgbClr val="1A3868"/>
                </a:solidFill>
                <a:latin typeface="Times New Roman" pitchFamily="18" charset="0"/>
                <a:ea typeface="微软雅黑" pitchFamily="34" charset="-122"/>
                <a:cs typeface="Times New Roman" pitchFamily="18" charset="0"/>
              </a:rPr>
              <a:t>用来</a:t>
            </a:r>
            <a:r>
              <a:rPr lang="zh-CN" altLang="en-US" sz="2000" kern="1200" dirty="0" smtClean="0">
                <a:solidFill>
                  <a:srgbClr val="C00000"/>
                </a:solidFill>
                <a:latin typeface="Times New Roman" pitchFamily="18" charset="0"/>
                <a:ea typeface="微软雅黑" pitchFamily="34" charset="-122"/>
                <a:cs typeface="Times New Roman" pitchFamily="18" charset="0"/>
              </a:rPr>
              <a:t>标识</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中的资源，便于查找。</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标题 1"/>
          <p:cNvSpPr>
            <a:spLocks noGrp="1"/>
          </p:cNvSpPr>
          <p:nvPr>
            <p:ph type="title" idx="4294967295"/>
          </p:nvPr>
        </p:nvSpPr>
        <p:spPr>
          <a:xfrm>
            <a:off x="285720" y="715156"/>
            <a:ext cx="3238500" cy="614363"/>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超文本工作方式</a:t>
            </a:r>
          </a:p>
        </p:txBody>
      </p:sp>
      <p:sp>
        <p:nvSpPr>
          <p:cNvPr id="183299" name="Rectangle 5"/>
          <p:cNvSpPr>
            <a:spLocks noChangeArrowheads="1"/>
          </p:cNvSpPr>
          <p:nvPr/>
        </p:nvSpPr>
        <p:spPr bwMode="auto">
          <a:xfrm>
            <a:off x="322263" y="1215222"/>
            <a:ext cx="5607059" cy="830997"/>
          </a:xfrm>
          <a:prstGeom prst="rect">
            <a:avLst/>
          </a:prstGeom>
          <a:noFill/>
          <a:ln w="9525" algn="ctr">
            <a:noFill/>
            <a:miter lim="800000"/>
            <a:headEnd/>
            <a:tailEnd/>
          </a:ln>
        </p:spPr>
        <p:txBody>
          <a:bodyPr wrap="square" anchor="ctr">
            <a:spAutoFit/>
          </a:bodyPr>
          <a:lstStyle/>
          <a:p>
            <a:pPr marL="269875" indent="-269875" eaLnBrk="0" hangingPunct="0">
              <a:lnSpc>
                <a:spcPct val="120000"/>
              </a:lnSpc>
              <a:buFont typeface="Arial" pitchFamily="34" charset="0"/>
              <a:buChar char="•"/>
            </a:pPr>
            <a:r>
              <a:rPr lang="zh-CN" altLang="en-US" sz="2000" b="0" u="none" dirty="0">
                <a:solidFill>
                  <a:srgbClr val="1A3868"/>
                </a:solidFill>
              </a:rPr>
              <a:t>超文本</a:t>
            </a:r>
            <a:r>
              <a:rPr lang="en-US" altLang="zh-CN" sz="2000" b="0" u="none" dirty="0">
                <a:solidFill>
                  <a:srgbClr val="1A3868"/>
                </a:solidFill>
              </a:rPr>
              <a:t>(Hypertext</a:t>
            </a:r>
            <a:r>
              <a:rPr lang="en-US" altLang="zh-CN" sz="2000" b="0" u="none" dirty="0" smtClean="0">
                <a:solidFill>
                  <a:srgbClr val="1A3868"/>
                </a:solidFill>
              </a:rPr>
              <a:t>) </a:t>
            </a:r>
            <a:r>
              <a:rPr lang="zh-CN" altLang="en-US" sz="2000" b="0" u="none" dirty="0" smtClean="0">
                <a:solidFill>
                  <a:srgbClr val="1A3868"/>
                </a:solidFill>
              </a:rPr>
              <a:t>是</a:t>
            </a:r>
            <a:r>
              <a:rPr lang="zh-CN" altLang="en-US" sz="2000" b="0" u="none" dirty="0">
                <a:solidFill>
                  <a:srgbClr val="1A3868"/>
                </a:solidFill>
              </a:rPr>
              <a:t>用超链接的方法，将各种不同空间的文字信息组织在一起的</a:t>
            </a:r>
            <a:r>
              <a:rPr lang="zh-CN" altLang="en-US" sz="2000" b="0" u="none" dirty="0">
                <a:solidFill>
                  <a:srgbClr val="C00000"/>
                </a:solidFill>
              </a:rPr>
              <a:t>网状文本</a:t>
            </a:r>
            <a:r>
              <a:rPr lang="zh-CN" altLang="en-US" sz="2000" b="0" u="none" dirty="0">
                <a:solidFill>
                  <a:srgbClr val="1A3868"/>
                </a:solidFill>
              </a:rPr>
              <a:t>。 </a:t>
            </a:r>
          </a:p>
        </p:txBody>
      </p:sp>
      <p:grpSp>
        <p:nvGrpSpPr>
          <p:cNvPr id="2" name="Group 53"/>
          <p:cNvGrpSpPr>
            <a:grpSpLocks/>
          </p:cNvGrpSpPr>
          <p:nvPr/>
        </p:nvGrpSpPr>
        <p:grpSpPr bwMode="auto">
          <a:xfrm>
            <a:off x="377840" y="2215355"/>
            <a:ext cx="6172547" cy="2576354"/>
            <a:chOff x="158" y="1254"/>
            <a:chExt cx="4037" cy="1685"/>
          </a:xfrm>
        </p:grpSpPr>
        <p:grpSp>
          <p:nvGrpSpPr>
            <p:cNvPr id="3" name="Group 6"/>
            <p:cNvGrpSpPr>
              <a:grpSpLocks/>
            </p:cNvGrpSpPr>
            <p:nvPr/>
          </p:nvGrpSpPr>
          <p:grpSpPr bwMode="auto">
            <a:xfrm>
              <a:off x="309" y="1292"/>
              <a:ext cx="603" cy="803"/>
              <a:chOff x="567" y="1661"/>
              <a:chExt cx="725" cy="1047"/>
            </a:xfrm>
          </p:grpSpPr>
          <p:sp>
            <p:nvSpPr>
              <p:cNvPr id="183345" name="Rectangle 7"/>
              <p:cNvSpPr>
                <a:spLocks noChangeArrowheads="1"/>
              </p:cNvSpPr>
              <p:nvPr/>
            </p:nvSpPr>
            <p:spPr bwMode="auto">
              <a:xfrm>
                <a:off x="56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200" u="none" dirty="0">
                    <a:solidFill>
                      <a:schemeClr val="tx1"/>
                    </a:solidFill>
                    <a:latin typeface="楷体_GB2312" pitchFamily="49" charset="-122"/>
                    <a:ea typeface="楷体_GB2312" pitchFamily="49" charset="-122"/>
                  </a:rPr>
                  <a:t>大连理工大学</a:t>
                </a:r>
              </a:p>
            </p:txBody>
          </p:sp>
          <p:sp>
            <p:nvSpPr>
              <p:cNvPr id="183346" name="Rectangle 8"/>
              <p:cNvSpPr>
                <a:spLocks noChangeArrowheads="1"/>
              </p:cNvSpPr>
              <p:nvPr/>
            </p:nvSpPr>
            <p:spPr bwMode="auto">
              <a:xfrm>
                <a:off x="657" y="1933"/>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r>
                  <a:rPr kumimoji="1" lang="zh-CN" altLang="en-US" sz="1400" u="none" dirty="0" smtClean="0">
                    <a:solidFill>
                      <a:schemeClr val="tx1"/>
                    </a:solidFill>
                    <a:latin typeface="楷体_GB2312" pitchFamily="49" charset="-122"/>
                    <a:ea typeface="楷体_GB2312" pitchFamily="49" charset="-122"/>
                    <a:cs typeface="华文楷体"/>
                  </a:rPr>
                  <a:t>学校</a:t>
                </a:r>
                <a:r>
                  <a:rPr kumimoji="1" lang="zh-CN" altLang="en-US" sz="1400" u="none" dirty="0">
                    <a:solidFill>
                      <a:schemeClr val="tx1"/>
                    </a:solidFill>
                    <a:latin typeface="楷体_GB2312" pitchFamily="49" charset="-122"/>
                    <a:ea typeface="楷体_GB2312" pitchFamily="49" charset="-122"/>
                    <a:cs typeface="华文楷体"/>
                  </a:rPr>
                  <a:t>概况</a:t>
                </a: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院系</a:t>
                </a:r>
                <a:r>
                  <a:rPr kumimoji="1" lang="zh-CN" altLang="en-US" sz="1400" u="none" dirty="0" smtClean="0">
                    <a:solidFill>
                      <a:schemeClr val="tx1"/>
                    </a:solidFill>
                    <a:latin typeface="楷体_GB2312" pitchFamily="49" charset="-122"/>
                    <a:ea typeface="楷体_GB2312" pitchFamily="49" charset="-122"/>
                    <a:cs typeface="华文楷体"/>
                  </a:rPr>
                  <a:t>设置</a:t>
                </a: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p:txBody>
          </p:sp>
        </p:grpSp>
        <p:grpSp>
          <p:nvGrpSpPr>
            <p:cNvPr id="4" name="Group 9"/>
            <p:cNvGrpSpPr>
              <a:grpSpLocks/>
            </p:cNvGrpSpPr>
            <p:nvPr/>
          </p:nvGrpSpPr>
          <p:grpSpPr bwMode="auto">
            <a:xfrm>
              <a:off x="1403" y="1254"/>
              <a:ext cx="603" cy="803"/>
              <a:chOff x="1927" y="1661"/>
              <a:chExt cx="725" cy="1047"/>
            </a:xfrm>
          </p:grpSpPr>
          <p:sp>
            <p:nvSpPr>
              <p:cNvPr id="183343" name="Rectangle 10"/>
              <p:cNvSpPr>
                <a:spLocks noChangeArrowheads="1"/>
              </p:cNvSpPr>
              <p:nvPr/>
            </p:nvSpPr>
            <p:spPr bwMode="auto">
              <a:xfrm>
                <a:off x="192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学校概况</a:t>
                </a:r>
              </a:p>
            </p:txBody>
          </p:sp>
          <p:sp>
            <p:nvSpPr>
              <p:cNvPr id="183344" name="Rectangle 11"/>
              <p:cNvSpPr>
                <a:spLocks noChangeArrowheads="1"/>
              </p:cNvSpPr>
              <p:nvPr/>
            </p:nvSpPr>
            <p:spPr bwMode="auto">
              <a:xfrm>
                <a:off x="2017" y="1933"/>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a:solidFill>
                      <a:schemeClr val="tx1"/>
                    </a:solidFill>
                    <a:latin typeface="楷体_GB2312" pitchFamily="49" charset="-122"/>
                    <a:ea typeface="楷体_GB2312" pitchFamily="49" charset="-122"/>
                    <a:cs typeface="华文楷体"/>
                  </a:rPr>
                  <a:t>学校简介</a:t>
                </a:r>
              </a:p>
              <a:p>
                <a:pPr algn="ctr"/>
                <a:r>
                  <a:rPr kumimoji="1" lang="zh-CN" altLang="en-US" sz="1400" u="none">
                    <a:solidFill>
                      <a:schemeClr val="tx1"/>
                    </a:solidFill>
                    <a:latin typeface="楷体_GB2312" pitchFamily="49" charset="-122"/>
                    <a:ea typeface="楷体_GB2312" pitchFamily="49" charset="-122"/>
                    <a:cs typeface="华文楷体"/>
                  </a:rPr>
                  <a:t>历史沿革</a:t>
                </a:r>
              </a:p>
              <a:p>
                <a:pPr algn="ctr"/>
                <a:r>
                  <a:rPr kumimoji="1" lang="zh-CN" altLang="en-US" sz="1400" u="none">
                    <a:solidFill>
                      <a:schemeClr val="tx1"/>
                    </a:solidFill>
                    <a:latin typeface="楷体_GB2312" pitchFamily="49" charset="-122"/>
                    <a:ea typeface="楷体_GB2312" pitchFamily="49" charset="-122"/>
                    <a:cs typeface="华文楷体"/>
                  </a:rPr>
                  <a:t>现任领导</a:t>
                </a:r>
              </a:p>
              <a:p>
                <a:pPr algn="ctr"/>
                <a:r>
                  <a:rPr kumimoji="1" lang="zh-CN" altLang="en-US" sz="1400" u="none">
                    <a:solidFill>
                      <a:schemeClr val="tx1"/>
                    </a:solidFill>
                    <a:latin typeface="楷体_GB2312" pitchFamily="49" charset="-122"/>
                    <a:ea typeface="楷体_GB2312" pitchFamily="49" charset="-122"/>
                    <a:cs typeface="华文楷体"/>
                  </a:rPr>
                  <a:t>重要纪事</a:t>
                </a:r>
              </a:p>
            </p:txBody>
          </p:sp>
        </p:grpSp>
        <p:grpSp>
          <p:nvGrpSpPr>
            <p:cNvPr id="5" name="Group 12"/>
            <p:cNvGrpSpPr>
              <a:grpSpLocks/>
            </p:cNvGrpSpPr>
            <p:nvPr/>
          </p:nvGrpSpPr>
          <p:grpSpPr bwMode="auto">
            <a:xfrm>
              <a:off x="2498" y="1257"/>
              <a:ext cx="603" cy="803"/>
              <a:chOff x="3198" y="1616"/>
              <a:chExt cx="725" cy="1047"/>
            </a:xfrm>
          </p:grpSpPr>
          <p:sp>
            <p:nvSpPr>
              <p:cNvPr id="183341" name="Rectangle 13"/>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学校简介</a:t>
                </a:r>
              </a:p>
            </p:txBody>
          </p:sp>
          <p:sp>
            <p:nvSpPr>
              <p:cNvPr id="183342" name="Rectangle 14"/>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学校</a:t>
                </a:r>
                <a:r>
                  <a:rPr kumimoji="1" lang="zh-CN" altLang="en-US" sz="1400" u="none" dirty="0" smtClean="0">
                    <a:solidFill>
                      <a:schemeClr val="tx1"/>
                    </a:solidFill>
                    <a:latin typeface="楷体_GB2312" pitchFamily="49" charset="-122"/>
                    <a:ea typeface="楷体_GB2312" pitchFamily="49" charset="-122"/>
                    <a:cs typeface="华文楷体"/>
                  </a:rPr>
                  <a:t>概况</a:t>
                </a: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p:txBody>
          </p:sp>
        </p:grpSp>
        <p:grpSp>
          <p:nvGrpSpPr>
            <p:cNvPr id="6" name="Group 15"/>
            <p:cNvGrpSpPr>
              <a:grpSpLocks/>
            </p:cNvGrpSpPr>
            <p:nvPr/>
          </p:nvGrpSpPr>
          <p:grpSpPr bwMode="auto">
            <a:xfrm>
              <a:off x="309" y="2135"/>
              <a:ext cx="603" cy="804"/>
              <a:chOff x="567" y="1661"/>
              <a:chExt cx="725" cy="1047"/>
            </a:xfrm>
          </p:grpSpPr>
          <p:sp>
            <p:nvSpPr>
              <p:cNvPr id="183339" name="Rectangle 16"/>
              <p:cNvSpPr>
                <a:spLocks noChangeArrowheads="1"/>
              </p:cNvSpPr>
              <p:nvPr/>
            </p:nvSpPr>
            <p:spPr bwMode="auto">
              <a:xfrm>
                <a:off x="56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学校目录</a:t>
                </a:r>
              </a:p>
            </p:txBody>
          </p:sp>
          <p:sp>
            <p:nvSpPr>
              <p:cNvPr id="183340" name="Rectangle 17"/>
              <p:cNvSpPr>
                <a:spLocks noChangeArrowheads="1"/>
              </p:cNvSpPr>
              <p:nvPr/>
            </p:nvSpPr>
            <p:spPr bwMode="auto">
              <a:xfrm>
                <a:off x="657" y="1913"/>
                <a:ext cx="545" cy="680"/>
              </a:xfrm>
              <a:prstGeom prst="rect">
                <a:avLst/>
              </a:prstGeom>
              <a:solidFill>
                <a:schemeClr val="bg1"/>
              </a:solidFill>
              <a:ln w="9525">
                <a:solidFill>
                  <a:schemeClr val="bg1"/>
                </a:solidFill>
                <a:miter lim="800000"/>
                <a:headEnd/>
                <a:tailEnd/>
              </a:ln>
            </p:spPr>
            <p:txBody>
              <a:bodyPr wrap="none" anchor="ctr" anchorCtr="1"/>
              <a:lstStyle/>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r>
                  <a:rPr kumimoji="1" lang="zh-CN" altLang="en-US" sz="1400" u="none" dirty="0" smtClean="0">
                    <a:solidFill>
                      <a:schemeClr val="tx1"/>
                    </a:solidFill>
                    <a:latin typeface="楷体_GB2312" pitchFamily="49" charset="-122"/>
                    <a:ea typeface="楷体_GB2312" pitchFamily="49" charset="-122"/>
                    <a:cs typeface="华文楷体"/>
                  </a:rPr>
                  <a:t>大连</a:t>
                </a:r>
                <a:r>
                  <a:rPr kumimoji="1" lang="zh-CN" altLang="en-US" sz="1400" u="none" dirty="0">
                    <a:solidFill>
                      <a:schemeClr val="tx1"/>
                    </a:solidFill>
                    <a:latin typeface="楷体_GB2312" pitchFamily="49" charset="-122"/>
                    <a:ea typeface="楷体_GB2312" pitchFamily="49" charset="-122"/>
                    <a:cs typeface="华文楷体"/>
                  </a:rPr>
                  <a:t>理工</a:t>
                </a:r>
              </a:p>
              <a:p>
                <a:pPr algn="ctr"/>
                <a:r>
                  <a:rPr kumimoji="1" lang="zh-CN" altLang="en-US" sz="1400" u="none" dirty="0">
                    <a:solidFill>
                      <a:schemeClr val="tx1"/>
                    </a:solidFill>
                    <a:latin typeface="楷体_GB2312" pitchFamily="49" charset="-122"/>
                    <a:ea typeface="楷体_GB2312" pitchFamily="49" charset="-122"/>
                    <a:cs typeface="华文楷体"/>
                  </a:rPr>
                  <a:t>大学</a:t>
                </a: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p:txBody>
          </p:sp>
        </p:grpSp>
        <p:grpSp>
          <p:nvGrpSpPr>
            <p:cNvPr id="7" name="Group 18"/>
            <p:cNvGrpSpPr>
              <a:grpSpLocks/>
            </p:cNvGrpSpPr>
            <p:nvPr/>
          </p:nvGrpSpPr>
          <p:grpSpPr bwMode="auto">
            <a:xfrm>
              <a:off x="1403" y="2133"/>
              <a:ext cx="603" cy="803"/>
              <a:chOff x="1927" y="1661"/>
              <a:chExt cx="725" cy="1047"/>
            </a:xfrm>
          </p:grpSpPr>
          <p:sp>
            <p:nvSpPr>
              <p:cNvPr id="183337" name="Rectangle 19"/>
              <p:cNvSpPr>
                <a:spLocks noChangeArrowheads="1"/>
              </p:cNvSpPr>
              <p:nvPr/>
            </p:nvSpPr>
            <p:spPr bwMode="auto">
              <a:xfrm>
                <a:off x="192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院系设置</a:t>
                </a:r>
              </a:p>
            </p:txBody>
          </p:sp>
          <p:sp>
            <p:nvSpPr>
              <p:cNvPr id="183338" name="Rectangle 20"/>
              <p:cNvSpPr>
                <a:spLocks noChangeArrowheads="1"/>
              </p:cNvSpPr>
              <p:nvPr/>
            </p:nvSpPr>
            <p:spPr bwMode="auto">
              <a:xfrm>
                <a:off x="2017" y="1933"/>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a:solidFill>
                      <a:schemeClr val="tx1"/>
                    </a:solidFill>
                    <a:latin typeface="楷体_GB2312" pitchFamily="49" charset="-122"/>
                    <a:ea typeface="楷体_GB2312" pitchFamily="49" charset="-122"/>
                    <a:cs typeface="华文楷体"/>
                  </a:rPr>
                  <a:t>电信学部</a:t>
                </a:r>
              </a:p>
              <a:p>
                <a:pPr algn="ctr"/>
                <a:r>
                  <a:rPr kumimoji="1" lang="zh-CN" altLang="en-US" sz="1400" u="none">
                    <a:solidFill>
                      <a:schemeClr val="tx1"/>
                    </a:solidFill>
                    <a:latin typeface="楷体_GB2312" pitchFamily="49" charset="-122"/>
                    <a:ea typeface="楷体_GB2312" pitchFamily="49" charset="-122"/>
                    <a:cs typeface="华文楷体"/>
                  </a:rPr>
                  <a:t>土建学部</a:t>
                </a:r>
              </a:p>
              <a:p>
                <a:pPr algn="ctr"/>
                <a:r>
                  <a:rPr kumimoji="1" lang="zh-CN" altLang="en-US" sz="1400" u="none">
                    <a:solidFill>
                      <a:schemeClr val="tx1"/>
                    </a:solidFill>
                    <a:latin typeface="楷体_GB2312" pitchFamily="49" charset="-122"/>
                    <a:ea typeface="楷体_GB2312" pitchFamily="49" charset="-122"/>
                    <a:cs typeface="华文楷体"/>
                  </a:rPr>
                  <a:t>管经学部</a:t>
                </a:r>
              </a:p>
              <a:p>
                <a:pPr algn="ctr"/>
                <a:r>
                  <a:rPr kumimoji="1" lang="en-US" altLang="zh-CN" sz="1400" u="none">
                    <a:solidFill>
                      <a:schemeClr val="tx1"/>
                    </a:solidFill>
                    <a:latin typeface="楷体_GB2312" pitchFamily="49" charset="-122"/>
                    <a:ea typeface="楷体_GB2312" pitchFamily="49" charset="-122"/>
                    <a:cs typeface="华文楷体"/>
                  </a:rPr>
                  <a:t>……</a:t>
                </a:r>
              </a:p>
            </p:txBody>
          </p:sp>
        </p:grpSp>
        <p:grpSp>
          <p:nvGrpSpPr>
            <p:cNvPr id="8" name="Group 21"/>
            <p:cNvGrpSpPr>
              <a:grpSpLocks/>
            </p:cNvGrpSpPr>
            <p:nvPr/>
          </p:nvGrpSpPr>
          <p:grpSpPr bwMode="auto">
            <a:xfrm>
              <a:off x="2498" y="2133"/>
              <a:ext cx="603" cy="803"/>
              <a:chOff x="3198" y="1616"/>
              <a:chExt cx="725" cy="1047"/>
            </a:xfrm>
          </p:grpSpPr>
          <p:sp>
            <p:nvSpPr>
              <p:cNvPr id="183335" name="Rectangle 22"/>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电信学部</a:t>
                </a:r>
              </a:p>
            </p:txBody>
          </p:sp>
          <p:sp>
            <p:nvSpPr>
              <p:cNvPr id="183336" name="Rectangle 23"/>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dirty="0" smtClean="0">
                    <a:solidFill>
                      <a:schemeClr val="tx1"/>
                    </a:solidFill>
                    <a:latin typeface="楷体_GB2312" pitchFamily="49" charset="-122"/>
                    <a:ea typeface="楷体_GB2312" pitchFamily="49" charset="-122"/>
                    <a:cs typeface="华文楷体"/>
                  </a:rPr>
                  <a:t>计算机</a:t>
                </a:r>
                <a:endParaRPr kumimoji="1" lang="en-US" altLang="zh-CN" sz="1400" u="none" dirty="0" smtClean="0">
                  <a:solidFill>
                    <a:schemeClr val="tx1"/>
                  </a:solidFill>
                  <a:latin typeface="楷体_GB2312" pitchFamily="49" charset="-122"/>
                  <a:ea typeface="楷体_GB2312" pitchFamily="49" charset="-122"/>
                  <a:cs typeface="华文楷体"/>
                </a:endParaRPr>
              </a:p>
              <a:p>
                <a:pPr algn="ctr"/>
                <a:r>
                  <a:rPr kumimoji="1" lang="zh-CN" altLang="en-US" sz="1400" u="none" dirty="0" smtClean="0">
                    <a:solidFill>
                      <a:schemeClr val="tx1"/>
                    </a:solidFill>
                    <a:latin typeface="楷体_GB2312" pitchFamily="49" charset="-122"/>
                    <a:ea typeface="楷体_GB2312" pitchFamily="49" charset="-122"/>
                    <a:cs typeface="华文楷体"/>
                  </a:rPr>
                  <a:t>学院</a:t>
                </a: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院系设置</a:t>
                </a:r>
              </a:p>
            </p:txBody>
          </p:sp>
        </p:grpSp>
        <p:grpSp>
          <p:nvGrpSpPr>
            <p:cNvPr id="9" name="Group 24"/>
            <p:cNvGrpSpPr>
              <a:grpSpLocks/>
            </p:cNvGrpSpPr>
            <p:nvPr/>
          </p:nvGrpSpPr>
          <p:grpSpPr bwMode="auto">
            <a:xfrm>
              <a:off x="3592" y="2133"/>
              <a:ext cx="603" cy="803"/>
              <a:chOff x="3198" y="1616"/>
              <a:chExt cx="725" cy="1047"/>
            </a:xfrm>
          </p:grpSpPr>
          <p:sp>
            <p:nvSpPr>
              <p:cNvPr id="183333" name="Rectangle 25"/>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计算机学院</a:t>
                </a:r>
              </a:p>
            </p:txBody>
          </p:sp>
          <p:sp>
            <p:nvSpPr>
              <p:cNvPr id="183334" name="Rectangle 26"/>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dirty="0">
                    <a:solidFill>
                      <a:schemeClr val="tx1"/>
                    </a:solidFill>
                    <a:latin typeface="楷体_GB2312" pitchFamily="49" charset="-122"/>
                    <a:ea typeface="楷体_GB2312" pitchFamily="49" charset="-122"/>
                    <a:cs typeface="华文楷体"/>
                  </a:rPr>
                  <a:t>学校概况</a:t>
                </a: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电信学部</a:t>
                </a:r>
              </a:p>
            </p:txBody>
          </p:sp>
        </p:grpSp>
        <p:sp>
          <p:nvSpPr>
            <p:cNvPr id="183308" name="Line 27"/>
            <p:cNvSpPr>
              <a:spLocks noChangeShapeType="1"/>
            </p:cNvSpPr>
            <p:nvPr/>
          </p:nvSpPr>
          <p:spPr bwMode="auto">
            <a:xfrm>
              <a:off x="158" y="1524"/>
              <a:ext cx="1" cy="875"/>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09" name="Line 28"/>
            <p:cNvSpPr>
              <a:spLocks noChangeShapeType="1"/>
            </p:cNvSpPr>
            <p:nvPr/>
          </p:nvSpPr>
          <p:spPr bwMode="auto">
            <a:xfrm>
              <a:off x="158" y="2399"/>
              <a:ext cx="226"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0" name="Line 29"/>
            <p:cNvSpPr>
              <a:spLocks noChangeShapeType="1"/>
            </p:cNvSpPr>
            <p:nvPr/>
          </p:nvSpPr>
          <p:spPr bwMode="auto">
            <a:xfrm>
              <a:off x="158" y="1524"/>
              <a:ext cx="189"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nvGrpSpPr>
            <p:cNvPr id="10" name="Group 30"/>
            <p:cNvGrpSpPr>
              <a:grpSpLocks/>
            </p:cNvGrpSpPr>
            <p:nvPr/>
          </p:nvGrpSpPr>
          <p:grpSpPr bwMode="auto">
            <a:xfrm>
              <a:off x="838" y="1314"/>
              <a:ext cx="565" cy="210"/>
              <a:chOff x="1202" y="1706"/>
              <a:chExt cx="680" cy="273"/>
            </a:xfrm>
          </p:grpSpPr>
          <p:sp>
            <p:nvSpPr>
              <p:cNvPr id="183330" name="Line 31"/>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31" name="Line 32"/>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32" name="Line 33"/>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sp>
          <p:nvSpPr>
            <p:cNvPr id="183312" name="Line 34"/>
            <p:cNvSpPr>
              <a:spLocks noChangeShapeType="1"/>
            </p:cNvSpPr>
            <p:nvPr/>
          </p:nvSpPr>
          <p:spPr bwMode="auto">
            <a:xfrm>
              <a:off x="838" y="1963"/>
              <a:ext cx="263"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3" name="Line 35"/>
            <p:cNvSpPr>
              <a:spLocks noChangeShapeType="1"/>
            </p:cNvSpPr>
            <p:nvPr/>
          </p:nvSpPr>
          <p:spPr bwMode="auto">
            <a:xfrm>
              <a:off x="1101" y="1966"/>
              <a:ext cx="1" cy="347"/>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4" name="Line 36"/>
            <p:cNvSpPr>
              <a:spLocks noChangeShapeType="1"/>
            </p:cNvSpPr>
            <p:nvPr/>
          </p:nvSpPr>
          <p:spPr bwMode="auto">
            <a:xfrm>
              <a:off x="1101" y="2313"/>
              <a:ext cx="302"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nvGrpSpPr>
            <p:cNvPr id="11" name="Group 37"/>
            <p:cNvGrpSpPr>
              <a:grpSpLocks/>
            </p:cNvGrpSpPr>
            <p:nvPr/>
          </p:nvGrpSpPr>
          <p:grpSpPr bwMode="auto">
            <a:xfrm>
              <a:off x="1970" y="1314"/>
              <a:ext cx="565" cy="210"/>
              <a:chOff x="1202" y="1706"/>
              <a:chExt cx="680" cy="273"/>
            </a:xfrm>
          </p:grpSpPr>
          <p:sp>
            <p:nvSpPr>
              <p:cNvPr id="183327" name="Line 38"/>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8" name="Line 39"/>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9" name="Line 40"/>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grpSp>
          <p:nvGrpSpPr>
            <p:cNvPr id="12" name="Group 41"/>
            <p:cNvGrpSpPr>
              <a:grpSpLocks/>
            </p:cNvGrpSpPr>
            <p:nvPr/>
          </p:nvGrpSpPr>
          <p:grpSpPr bwMode="auto">
            <a:xfrm>
              <a:off x="1969" y="2191"/>
              <a:ext cx="566" cy="209"/>
              <a:chOff x="1202" y="1706"/>
              <a:chExt cx="680" cy="273"/>
            </a:xfrm>
          </p:grpSpPr>
          <p:sp>
            <p:nvSpPr>
              <p:cNvPr id="183324" name="Line 42"/>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5" name="Line 43"/>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6" name="Line 44"/>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grpSp>
          <p:nvGrpSpPr>
            <p:cNvPr id="13" name="Group 45"/>
            <p:cNvGrpSpPr>
              <a:grpSpLocks/>
            </p:cNvGrpSpPr>
            <p:nvPr/>
          </p:nvGrpSpPr>
          <p:grpSpPr bwMode="auto">
            <a:xfrm>
              <a:off x="3064" y="2198"/>
              <a:ext cx="565" cy="210"/>
              <a:chOff x="1202" y="1706"/>
              <a:chExt cx="680" cy="273"/>
            </a:xfrm>
          </p:grpSpPr>
          <p:sp>
            <p:nvSpPr>
              <p:cNvPr id="183321" name="Line 46"/>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2" name="Line 47"/>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3" name="Line 48"/>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sp>
          <p:nvSpPr>
            <p:cNvPr id="183318" name="Line 49"/>
            <p:cNvSpPr>
              <a:spLocks noChangeShapeType="1"/>
            </p:cNvSpPr>
            <p:nvPr/>
          </p:nvSpPr>
          <p:spPr bwMode="auto">
            <a:xfrm flipH="1">
              <a:off x="2007" y="1938"/>
              <a:ext cx="491"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9" name="Line 50"/>
            <p:cNvSpPr>
              <a:spLocks noChangeShapeType="1"/>
            </p:cNvSpPr>
            <p:nvPr/>
          </p:nvSpPr>
          <p:spPr bwMode="auto">
            <a:xfrm flipH="1">
              <a:off x="3064" y="2800"/>
              <a:ext cx="528"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0" name="Line 51"/>
            <p:cNvSpPr>
              <a:spLocks noChangeShapeType="1"/>
            </p:cNvSpPr>
            <p:nvPr/>
          </p:nvSpPr>
          <p:spPr bwMode="auto">
            <a:xfrm flipH="1">
              <a:off x="1987" y="2800"/>
              <a:ext cx="528"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标题 1"/>
          <p:cNvSpPr>
            <a:spLocks noGrp="1"/>
          </p:cNvSpPr>
          <p:nvPr>
            <p:ph type="title" idx="4294967295"/>
          </p:nvPr>
        </p:nvSpPr>
        <p:spPr>
          <a:xfrm>
            <a:off x="285720" y="786594"/>
            <a:ext cx="2879725" cy="668338"/>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超媒体工作方式</a:t>
            </a:r>
          </a:p>
        </p:txBody>
      </p:sp>
      <p:sp>
        <p:nvSpPr>
          <p:cNvPr id="184322" name="Rectangle 4"/>
          <p:cNvSpPr>
            <a:spLocks noChangeArrowheads="1"/>
          </p:cNvSpPr>
          <p:nvPr/>
        </p:nvSpPr>
        <p:spPr bwMode="auto">
          <a:xfrm>
            <a:off x="322263" y="1386616"/>
            <a:ext cx="5892811" cy="400110"/>
          </a:xfrm>
          <a:prstGeom prst="rect">
            <a:avLst/>
          </a:prstGeom>
          <a:noFill/>
          <a:ln w="9525" algn="ctr">
            <a:noFill/>
            <a:miter lim="800000"/>
            <a:headEnd/>
            <a:tailEnd/>
          </a:ln>
        </p:spPr>
        <p:txBody>
          <a:bodyPr wrap="square" anchor="ctr">
            <a:spAutoFit/>
          </a:bodyPr>
          <a:lstStyle/>
          <a:p>
            <a:pPr marL="269875" indent="-269875" eaLnBrk="0" hangingPunct="0">
              <a:buFont typeface="Arial" pitchFamily="34" charset="0"/>
              <a:buChar char="•"/>
            </a:pPr>
            <a:r>
              <a:rPr lang="zh-CN" altLang="en-US" sz="2000" b="0" u="none" dirty="0">
                <a:solidFill>
                  <a:srgbClr val="1A3868"/>
                </a:solidFill>
              </a:rPr>
              <a:t>超媒体进一步扩展了超文本所链接的信息类型。 </a:t>
            </a:r>
          </a:p>
        </p:txBody>
      </p:sp>
      <p:grpSp>
        <p:nvGrpSpPr>
          <p:cNvPr id="4" name="组合 27"/>
          <p:cNvGrpSpPr/>
          <p:nvPr/>
        </p:nvGrpSpPr>
        <p:grpSpPr>
          <a:xfrm>
            <a:off x="428596" y="2001040"/>
            <a:ext cx="5412782" cy="2460625"/>
            <a:chOff x="362092" y="1984375"/>
            <a:chExt cx="6338746" cy="2460625"/>
          </a:xfrm>
        </p:grpSpPr>
        <p:grpSp>
          <p:nvGrpSpPr>
            <p:cNvPr id="5" name="Group 5"/>
            <p:cNvGrpSpPr>
              <a:grpSpLocks/>
            </p:cNvGrpSpPr>
            <p:nvPr/>
          </p:nvGrpSpPr>
          <p:grpSpPr bwMode="auto">
            <a:xfrm>
              <a:off x="362092" y="2489200"/>
              <a:ext cx="1473057" cy="1955800"/>
              <a:chOff x="647" y="1661"/>
              <a:chExt cx="645" cy="1047"/>
            </a:xfrm>
          </p:grpSpPr>
          <p:sp>
            <p:nvSpPr>
              <p:cNvPr id="184345" name="Rectangle 6"/>
              <p:cNvSpPr>
                <a:spLocks noChangeArrowheads="1"/>
              </p:cNvSpPr>
              <p:nvPr/>
            </p:nvSpPr>
            <p:spPr bwMode="auto">
              <a:xfrm>
                <a:off x="647" y="1661"/>
                <a:ext cx="64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dirty="0" smtClean="0">
                    <a:solidFill>
                      <a:schemeClr val="tx1"/>
                    </a:solidFill>
                    <a:latin typeface="楷体_GB2312" pitchFamily="49" charset="-122"/>
                    <a:ea typeface="楷体_GB2312" pitchFamily="49" charset="-122"/>
                  </a:rPr>
                  <a:t>大连理工大学</a:t>
                </a:r>
                <a:endParaRPr kumimoji="1" lang="en-US" altLang="zh-CN" sz="1400" u="none" dirty="0" smtClean="0">
                  <a:solidFill>
                    <a:schemeClr val="tx1"/>
                  </a:solidFill>
                  <a:latin typeface="楷体_GB2312" pitchFamily="49" charset="-122"/>
                  <a:ea typeface="楷体_GB2312" pitchFamily="49" charset="-122"/>
                </a:endParaRPr>
              </a:p>
              <a:p>
                <a:pPr algn="ctr"/>
                <a:r>
                  <a:rPr kumimoji="1" lang="zh-CN" altLang="en-US" sz="1400" u="none" dirty="0" smtClean="0">
                    <a:solidFill>
                      <a:schemeClr val="tx1"/>
                    </a:solidFill>
                    <a:latin typeface="楷体_GB2312" pitchFamily="49" charset="-122"/>
                    <a:ea typeface="楷体_GB2312" pitchFamily="49" charset="-122"/>
                  </a:rPr>
                  <a:t>艺术团</a:t>
                </a:r>
                <a:endParaRPr kumimoji="1" lang="zh-CN" altLang="en-US" sz="1400" u="none" dirty="0">
                  <a:solidFill>
                    <a:schemeClr val="tx1"/>
                  </a:solidFill>
                  <a:latin typeface="楷体_GB2312" pitchFamily="49" charset="-122"/>
                  <a:ea typeface="楷体_GB2312" pitchFamily="49" charset="-122"/>
                </a:endParaRPr>
              </a:p>
            </p:txBody>
          </p:sp>
          <p:sp>
            <p:nvSpPr>
              <p:cNvPr id="184346" name="Rectangle 7"/>
              <p:cNvSpPr>
                <a:spLocks noChangeArrowheads="1"/>
              </p:cNvSpPr>
              <p:nvPr/>
            </p:nvSpPr>
            <p:spPr bwMode="auto">
              <a:xfrm>
                <a:off x="720" y="1933"/>
                <a:ext cx="459"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dirty="0">
                    <a:solidFill>
                      <a:schemeClr val="tx1"/>
                    </a:solidFill>
                    <a:latin typeface="楷体_GB2312" pitchFamily="49" charset="-122"/>
                    <a:ea typeface="楷体_GB2312" pitchFamily="49" charset="-122"/>
                    <a:cs typeface="华文楷体"/>
                  </a:rPr>
                  <a:t>艺术团简介</a:t>
                </a:r>
              </a:p>
              <a:p>
                <a:pPr algn="ctr"/>
                <a:r>
                  <a:rPr kumimoji="1" lang="zh-CN" altLang="en-US" sz="1400" u="none" dirty="0">
                    <a:solidFill>
                      <a:schemeClr val="tx1"/>
                    </a:solidFill>
                    <a:latin typeface="楷体_GB2312" pitchFamily="49" charset="-122"/>
                    <a:ea typeface="楷体_GB2312" pitchFamily="49" charset="-122"/>
                    <a:cs typeface="华文楷体"/>
                  </a:rPr>
                  <a:t>音频播放</a:t>
                </a:r>
              </a:p>
              <a:p>
                <a:pPr algn="ctr"/>
                <a:r>
                  <a:rPr kumimoji="1" lang="zh-CN" altLang="en-US" sz="1400" u="none" dirty="0">
                    <a:solidFill>
                      <a:schemeClr val="tx1"/>
                    </a:solidFill>
                    <a:latin typeface="楷体_GB2312" pitchFamily="49" charset="-122"/>
                    <a:ea typeface="楷体_GB2312" pitchFamily="49" charset="-122"/>
                    <a:cs typeface="华文楷体"/>
                  </a:rPr>
                  <a:t>视频播放</a:t>
                </a:r>
              </a:p>
              <a:p>
                <a:pPr algn="ctr"/>
                <a:r>
                  <a:rPr kumimoji="1" lang="zh-CN" altLang="en-US" sz="1400" u="none" dirty="0">
                    <a:solidFill>
                      <a:schemeClr val="tx1"/>
                    </a:solidFill>
                    <a:latin typeface="楷体_GB2312" pitchFamily="49" charset="-122"/>
                    <a:ea typeface="楷体_GB2312" pitchFamily="49" charset="-122"/>
                    <a:cs typeface="华文楷体"/>
                  </a:rPr>
                  <a:t>社团剪影</a:t>
                </a:r>
              </a:p>
              <a:p>
                <a:pPr algn="ctr"/>
                <a:r>
                  <a:rPr kumimoji="1" lang="en-US" altLang="zh-CN" sz="1400" u="none" dirty="0">
                    <a:solidFill>
                      <a:schemeClr val="tx1"/>
                    </a:solidFill>
                    <a:latin typeface="楷体_GB2312" pitchFamily="49" charset="-122"/>
                    <a:ea typeface="楷体_GB2312" pitchFamily="49" charset="-122"/>
                    <a:cs typeface="华文楷体"/>
                  </a:rPr>
                  <a:t>……</a:t>
                </a:r>
              </a:p>
            </p:txBody>
          </p:sp>
        </p:grpSp>
        <p:grpSp>
          <p:nvGrpSpPr>
            <p:cNvPr id="6" name="Group 8"/>
            <p:cNvGrpSpPr>
              <a:grpSpLocks/>
            </p:cNvGrpSpPr>
            <p:nvPr/>
          </p:nvGrpSpPr>
          <p:grpSpPr bwMode="auto">
            <a:xfrm>
              <a:off x="2627313" y="1984375"/>
              <a:ext cx="1150937" cy="1662113"/>
              <a:chOff x="3198" y="1616"/>
              <a:chExt cx="725" cy="1047"/>
            </a:xfrm>
          </p:grpSpPr>
          <p:sp>
            <p:nvSpPr>
              <p:cNvPr id="184343" name="Rectangle 9"/>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dirty="0">
                    <a:solidFill>
                      <a:schemeClr val="tx1"/>
                    </a:solidFill>
                    <a:latin typeface="楷体_GB2312" pitchFamily="49" charset="-122"/>
                    <a:ea typeface="楷体_GB2312" pitchFamily="49" charset="-122"/>
                  </a:rPr>
                  <a:t>文字介绍</a:t>
                </a:r>
              </a:p>
            </p:txBody>
          </p:sp>
          <p:sp>
            <p:nvSpPr>
              <p:cNvPr id="184344" name="Rectangle 10"/>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zh-CN" altLang="en-US" sz="1400" u="none">
                  <a:solidFill>
                    <a:schemeClr val="accent2"/>
                  </a:solidFill>
                  <a:latin typeface="楷体_GB2312" pitchFamily="49" charset="-122"/>
                  <a:ea typeface="楷体_GB2312" pitchFamily="49" charset="-122"/>
                  <a:cs typeface="华文楷体"/>
                </a:endParaRPr>
              </a:p>
              <a:p>
                <a:pPr algn="ctr"/>
                <a:endParaRPr kumimoji="1" lang="zh-CN" altLang="en-US" sz="1400" u="none">
                  <a:solidFill>
                    <a:schemeClr val="accent2"/>
                  </a:solidFill>
                  <a:latin typeface="楷体_GB2312" pitchFamily="49" charset="-122"/>
                  <a:ea typeface="楷体_GB2312" pitchFamily="49" charset="-122"/>
                  <a:cs typeface="华文楷体"/>
                </a:endParaRPr>
              </a:p>
              <a:p>
                <a:pPr algn="ctr"/>
                <a:endParaRPr kumimoji="1" lang="zh-CN" altLang="en-US" sz="1400" u="none">
                  <a:solidFill>
                    <a:schemeClr val="accent2"/>
                  </a:solidFill>
                  <a:latin typeface="楷体_GB2312" pitchFamily="49" charset="-122"/>
                  <a:ea typeface="楷体_GB2312" pitchFamily="49" charset="-122"/>
                  <a:cs typeface="华文楷体"/>
                </a:endParaRPr>
              </a:p>
              <a:p>
                <a:pPr algn="ctr"/>
                <a:endParaRPr kumimoji="1" lang="zh-CN" altLang="en-US" sz="1400" u="none">
                  <a:solidFill>
                    <a:schemeClr val="accent2"/>
                  </a:solidFill>
                  <a:latin typeface="楷体_GB2312" pitchFamily="49" charset="-122"/>
                  <a:ea typeface="楷体_GB2312" pitchFamily="49" charset="-122"/>
                  <a:cs typeface="华文楷体"/>
                </a:endParaRPr>
              </a:p>
            </p:txBody>
          </p:sp>
        </p:grpSp>
        <p:grpSp>
          <p:nvGrpSpPr>
            <p:cNvPr id="7" name="Group 11"/>
            <p:cNvGrpSpPr>
              <a:grpSpLocks/>
            </p:cNvGrpSpPr>
            <p:nvPr/>
          </p:nvGrpSpPr>
          <p:grpSpPr bwMode="auto">
            <a:xfrm>
              <a:off x="4043362" y="1990725"/>
              <a:ext cx="1150938" cy="1662113"/>
              <a:chOff x="1866" y="1661"/>
              <a:chExt cx="725" cy="1047"/>
            </a:xfrm>
          </p:grpSpPr>
          <p:sp>
            <p:nvSpPr>
              <p:cNvPr id="184341" name="Rectangle 12"/>
              <p:cNvSpPr>
                <a:spLocks noChangeArrowheads="1"/>
              </p:cNvSpPr>
              <p:nvPr/>
            </p:nvSpPr>
            <p:spPr bwMode="auto">
              <a:xfrm>
                <a:off x="1866"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音频播放</a:t>
                </a:r>
              </a:p>
            </p:txBody>
          </p:sp>
          <p:sp>
            <p:nvSpPr>
              <p:cNvPr id="184342" name="Rectangle 13"/>
              <p:cNvSpPr>
                <a:spLocks noChangeArrowheads="1"/>
              </p:cNvSpPr>
              <p:nvPr/>
            </p:nvSpPr>
            <p:spPr bwMode="auto">
              <a:xfrm>
                <a:off x="1953" y="1933"/>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en-US" altLang="zh-CN" sz="1400" u="none">
                  <a:solidFill>
                    <a:schemeClr val="accent2"/>
                  </a:solidFill>
                  <a:latin typeface="楷体_GB2312" pitchFamily="49" charset="-122"/>
                  <a:ea typeface="楷体_GB2312" pitchFamily="49" charset="-122"/>
                  <a:cs typeface="华文楷体"/>
                </a:endParaRPr>
              </a:p>
            </p:txBody>
          </p:sp>
        </p:grpSp>
        <p:grpSp>
          <p:nvGrpSpPr>
            <p:cNvPr id="8" name="Group 14"/>
            <p:cNvGrpSpPr>
              <a:grpSpLocks/>
            </p:cNvGrpSpPr>
            <p:nvPr/>
          </p:nvGrpSpPr>
          <p:grpSpPr bwMode="auto">
            <a:xfrm flipV="1">
              <a:off x="1547813" y="2817813"/>
              <a:ext cx="2519362" cy="574675"/>
              <a:chOff x="1338" y="2157"/>
              <a:chExt cx="680" cy="453"/>
            </a:xfrm>
          </p:grpSpPr>
          <p:sp>
            <p:nvSpPr>
              <p:cNvPr id="184338" name="Line 15"/>
              <p:cNvSpPr>
                <a:spLocks noChangeShapeType="1"/>
              </p:cNvSpPr>
              <p:nvPr/>
            </p:nvSpPr>
            <p:spPr bwMode="auto">
              <a:xfrm>
                <a:off x="1338" y="2157"/>
                <a:ext cx="317" cy="0"/>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9" name="Line 16"/>
              <p:cNvSpPr>
                <a:spLocks noChangeShapeType="1"/>
              </p:cNvSpPr>
              <p:nvPr/>
            </p:nvSpPr>
            <p:spPr bwMode="auto">
              <a:xfrm>
                <a:off x="1655" y="2157"/>
                <a:ext cx="0" cy="453"/>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40" name="Line 17"/>
              <p:cNvSpPr>
                <a:spLocks noChangeShapeType="1"/>
              </p:cNvSpPr>
              <p:nvPr/>
            </p:nvSpPr>
            <p:spPr bwMode="auto">
              <a:xfrm>
                <a:off x="1655" y="2610"/>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latin typeface="楷体_GB2312" pitchFamily="49" charset="-122"/>
                  <a:ea typeface="楷体_GB2312" pitchFamily="49" charset="-122"/>
                </a:endParaRPr>
              </a:p>
            </p:txBody>
          </p:sp>
        </p:grpSp>
        <p:grpSp>
          <p:nvGrpSpPr>
            <p:cNvPr id="9" name="Group 18"/>
            <p:cNvGrpSpPr>
              <a:grpSpLocks/>
            </p:cNvGrpSpPr>
            <p:nvPr/>
          </p:nvGrpSpPr>
          <p:grpSpPr bwMode="auto">
            <a:xfrm>
              <a:off x="1547813" y="2638425"/>
              <a:ext cx="1079500" cy="433388"/>
              <a:chOff x="1202" y="1706"/>
              <a:chExt cx="680" cy="273"/>
            </a:xfrm>
          </p:grpSpPr>
          <p:sp>
            <p:nvSpPr>
              <p:cNvPr id="184335" name="Line 19"/>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6" name="Line 20"/>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7" name="Line 21"/>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latin typeface="楷体_GB2312" pitchFamily="49" charset="-122"/>
                  <a:ea typeface="楷体_GB2312" pitchFamily="49" charset="-122"/>
                </a:endParaRPr>
              </a:p>
            </p:txBody>
          </p:sp>
        </p:grpSp>
        <p:grpSp>
          <p:nvGrpSpPr>
            <p:cNvPr id="10" name="Group 22"/>
            <p:cNvGrpSpPr>
              <a:grpSpLocks/>
            </p:cNvGrpSpPr>
            <p:nvPr/>
          </p:nvGrpSpPr>
          <p:grpSpPr bwMode="auto">
            <a:xfrm>
              <a:off x="5549901" y="1997075"/>
              <a:ext cx="1150937" cy="1662113"/>
              <a:chOff x="1862" y="1661"/>
              <a:chExt cx="725" cy="1047"/>
            </a:xfrm>
          </p:grpSpPr>
          <p:sp>
            <p:nvSpPr>
              <p:cNvPr id="184333" name="Rectangle 23"/>
              <p:cNvSpPr>
                <a:spLocks noChangeArrowheads="1"/>
              </p:cNvSpPr>
              <p:nvPr/>
            </p:nvSpPr>
            <p:spPr bwMode="auto">
              <a:xfrm>
                <a:off x="1862"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视频播放</a:t>
                </a:r>
              </a:p>
            </p:txBody>
          </p:sp>
          <p:sp>
            <p:nvSpPr>
              <p:cNvPr id="184334" name="Rectangle 24"/>
              <p:cNvSpPr>
                <a:spLocks noChangeArrowheads="1"/>
              </p:cNvSpPr>
              <p:nvPr/>
            </p:nvSpPr>
            <p:spPr bwMode="auto">
              <a:xfrm>
                <a:off x="1937" y="1933"/>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en-US" altLang="zh-CN" sz="1400" u="none">
                  <a:solidFill>
                    <a:schemeClr val="accent2"/>
                  </a:solidFill>
                  <a:latin typeface="楷体_GB2312" pitchFamily="49" charset="-122"/>
                  <a:ea typeface="楷体_GB2312" pitchFamily="49" charset="-122"/>
                  <a:cs typeface="华文楷体"/>
                </a:endParaRPr>
              </a:p>
            </p:txBody>
          </p:sp>
        </p:grpSp>
        <p:grpSp>
          <p:nvGrpSpPr>
            <p:cNvPr id="11" name="Group 25"/>
            <p:cNvGrpSpPr>
              <a:grpSpLocks/>
            </p:cNvGrpSpPr>
            <p:nvPr/>
          </p:nvGrpSpPr>
          <p:grpSpPr bwMode="auto">
            <a:xfrm flipV="1">
              <a:off x="1547813" y="3111500"/>
              <a:ext cx="4032250" cy="574675"/>
              <a:chOff x="1338" y="2157"/>
              <a:chExt cx="680" cy="453"/>
            </a:xfrm>
          </p:grpSpPr>
          <p:sp>
            <p:nvSpPr>
              <p:cNvPr id="184330" name="Line 26"/>
              <p:cNvSpPr>
                <a:spLocks noChangeShapeType="1"/>
              </p:cNvSpPr>
              <p:nvPr/>
            </p:nvSpPr>
            <p:spPr bwMode="auto">
              <a:xfrm>
                <a:off x="1338" y="2157"/>
                <a:ext cx="317" cy="0"/>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1" name="Line 27"/>
              <p:cNvSpPr>
                <a:spLocks noChangeShapeType="1"/>
              </p:cNvSpPr>
              <p:nvPr/>
            </p:nvSpPr>
            <p:spPr bwMode="auto">
              <a:xfrm>
                <a:off x="1655" y="2157"/>
                <a:ext cx="0" cy="453"/>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2" name="Line 28"/>
              <p:cNvSpPr>
                <a:spLocks noChangeShapeType="1"/>
              </p:cNvSpPr>
              <p:nvPr/>
            </p:nvSpPr>
            <p:spPr bwMode="auto">
              <a:xfrm>
                <a:off x="1655" y="2610"/>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latin typeface="楷体_GB2312" pitchFamily="49" charset="-122"/>
                  <a:ea typeface="楷体_GB2312" pitchFamily="49" charset="-122"/>
                </a:endParaRPr>
              </a:p>
            </p:txBody>
          </p:sp>
        </p:grpSp>
      </p:grpSp>
      <p:pic>
        <p:nvPicPr>
          <p:cNvPr id="2" name="Picture 2" descr="http://cdn.duitang.com/uploads/item/201301/08/20130108192528_wuPLf.gif"/>
          <p:cNvPicPr>
            <a:picLocks noChangeAspect="1" noChangeArrowheads="1" noCrop="1"/>
          </p:cNvPicPr>
          <p:nvPr/>
        </p:nvPicPr>
        <p:blipFill>
          <a:blip r:embed="rId2" cstate="print"/>
          <a:srcRect/>
          <a:stretch>
            <a:fillRect/>
          </a:stretch>
        </p:blipFill>
        <p:spPr bwMode="auto">
          <a:xfrm>
            <a:off x="4960532" y="2429668"/>
            <a:ext cx="766479" cy="1109152"/>
          </a:xfrm>
          <a:prstGeom prst="rect">
            <a:avLst/>
          </a:prstGeom>
          <a:noFill/>
        </p:spPr>
      </p:pic>
      <p:pic>
        <p:nvPicPr>
          <p:cNvPr id="3" name="Picture 4" descr="http://f.hiphotos.bdimg.com/album/w%3D2048/sign=82326b03a8ec8a13141a50e0c33b908f/500fd9f9d72a6059f033aef62934349b033bba3f.jpg"/>
          <p:cNvPicPr>
            <a:picLocks noChangeAspect="1" noChangeArrowheads="1"/>
          </p:cNvPicPr>
          <p:nvPr/>
        </p:nvPicPr>
        <p:blipFill>
          <a:blip r:embed="rId3" cstate="print"/>
          <a:srcRect/>
          <a:stretch>
            <a:fillRect/>
          </a:stretch>
        </p:blipFill>
        <p:spPr bwMode="auto">
          <a:xfrm>
            <a:off x="3714913" y="2437605"/>
            <a:ext cx="607213" cy="10953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标题 1"/>
          <p:cNvSpPr>
            <a:spLocks noGrp="1"/>
          </p:cNvSpPr>
          <p:nvPr>
            <p:ph type="title" idx="4294967295"/>
          </p:nvPr>
        </p:nvSpPr>
        <p:spPr>
          <a:xfrm>
            <a:off x="250825" y="572286"/>
            <a:ext cx="36861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Web</a:t>
            </a:r>
            <a:r>
              <a:rPr lang="zh-CN" altLang="en-US" sz="2400" kern="1200" dirty="0">
                <a:solidFill>
                  <a:srgbClr val="007D7A"/>
                </a:solidFill>
                <a:latin typeface="Times New Roman" pitchFamily="18" charset="0"/>
                <a:cs typeface="Times New Roman" pitchFamily="18" charset="0"/>
              </a:rPr>
              <a:t>服务的工作原理</a:t>
            </a:r>
          </a:p>
        </p:txBody>
      </p:sp>
      <p:pic>
        <p:nvPicPr>
          <p:cNvPr id="185347" name="Picture 1"/>
          <p:cNvPicPr>
            <a:picLocks noChangeAspect="1" noChangeArrowheads="1"/>
          </p:cNvPicPr>
          <p:nvPr/>
        </p:nvPicPr>
        <p:blipFill>
          <a:blip r:embed="rId3" cstate="print"/>
          <a:srcRect/>
          <a:stretch>
            <a:fillRect/>
          </a:stretch>
        </p:blipFill>
        <p:spPr bwMode="auto">
          <a:xfrm>
            <a:off x="969964" y="1555971"/>
            <a:ext cx="4816482" cy="2731085"/>
          </a:xfrm>
          <a:prstGeom prst="rect">
            <a:avLst/>
          </a:prstGeom>
          <a:noFill/>
          <a:ln w="9525">
            <a:noFill/>
            <a:miter lim="800000"/>
            <a:headEnd/>
            <a:tailEnd/>
          </a:ln>
        </p:spPr>
      </p:pic>
      <p:sp>
        <p:nvSpPr>
          <p:cNvPr id="181254" name="Rectangle 6"/>
          <p:cNvSpPr>
            <a:spLocks noChangeArrowheads="1"/>
          </p:cNvSpPr>
          <p:nvPr/>
        </p:nvSpPr>
        <p:spPr bwMode="auto">
          <a:xfrm>
            <a:off x="3563938" y="721650"/>
            <a:ext cx="2865450" cy="70788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w="9525" algn="ctr">
            <a:noFill/>
            <a:miter lim="800000"/>
            <a:headEnd/>
            <a:tailEnd/>
          </a:ln>
          <a:scene3d>
            <a:camera prst="orthographicFront"/>
            <a:lightRig rig="threePt" dir="t"/>
          </a:scene3d>
          <a:sp3d>
            <a:bevelT prst="convex"/>
          </a:sp3d>
        </p:spPr>
        <p:txBody>
          <a:bodyPr wrap="square" anchor="ctr">
            <a:spAutoFit/>
          </a:bodyPr>
          <a:lstStyle/>
          <a:p>
            <a:pPr algn="ctr" eaLnBrk="0" hangingPunct="0"/>
            <a:r>
              <a:rPr lang="zh-CN" altLang="en-US" sz="2000" b="0" u="none" dirty="0">
                <a:solidFill>
                  <a:srgbClr val="FFFF00"/>
                </a:solidFill>
              </a:rPr>
              <a:t>信息资源以网页</a:t>
            </a:r>
            <a:r>
              <a:rPr lang="zh-CN" altLang="en-US" sz="2000" b="0" u="none" dirty="0" smtClean="0">
                <a:solidFill>
                  <a:srgbClr val="FFFF00"/>
                </a:solidFill>
              </a:rPr>
              <a:t>形式</a:t>
            </a:r>
            <a:endParaRPr lang="en-US" altLang="zh-CN" sz="2000" b="0" u="none" dirty="0" smtClean="0">
              <a:solidFill>
                <a:srgbClr val="FFFF00"/>
              </a:solidFill>
            </a:endParaRPr>
          </a:p>
          <a:p>
            <a:pPr algn="ctr" eaLnBrk="0" hangingPunct="0"/>
            <a:r>
              <a:rPr lang="zh-CN" altLang="en-US" sz="2000" b="0" u="none" dirty="0" smtClean="0">
                <a:solidFill>
                  <a:srgbClr val="FFFF00"/>
                </a:solidFill>
              </a:rPr>
              <a:t>存储</a:t>
            </a:r>
            <a:r>
              <a:rPr lang="zh-CN" altLang="en-US" sz="2000" b="0" u="none" dirty="0">
                <a:solidFill>
                  <a:srgbClr val="FFFF00"/>
                </a:solidFill>
              </a:rPr>
              <a:t>在</a:t>
            </a:r>
            <a:r>
              <a:rPr lang="en-US" altLang="zh-CN" sz="2000" b="0" u="none" dirty="0">
                <a:solidFill>
                  <a:srgbClr val="FFFF00"/>
                </a:solidFill>
              </a:rPr>
              <a:t>Web</a:t>
            </a:r>
            <a:r>
              <a:rPr lang="zh-CN" altLang="en-US" sz="2000" b="0" u="none" dirty="0">
                <a:solidFill>
                  <a:srgbClr val="FFFF00"/>
                </a:solidFill>
              </a:rPr>
              <a:t>服务器中</a:t>
            </a:r>
          </a:p>
        </p:txBody>
      </p:sp>
      <p:sp>
        <p:nvSpPr>
          <p:cNvPr id="181255" name="Rectangle 7"/>
          <p:cNvSpPr>
            <a:spLocks noChangeArrowheads="1"/>
          </p:cNvSpPr>
          <p:nvPr/>
        </p:nvSpPr>
        <p:spPr bwMode="auto">
          <a:xfrm>
            <a:off x="285720" y="1820538"/>
            <a:ext cx="1393803" cy="1823576"/>
          </a:xfrm>
          <a:prstGeom prst="rect">
            <a:avLst/>
          </a:prstGeom>
          <a:noFill/>
          <a:ln w="9525" algn="ctr">
            <a:noFill/>
            <a:miter lim="800000"/>
            <a:headEnd/>
            <a:tailEnd/>
          </a:ln>
        </p:spPr>
        <p:txBody>
          <a:bodyPr wrap="square" anchor="ctr">
            <a:spAutoFit/>
          </a:bodyPr>
          <a:lstStyle/>
          <a:p>
            <a:pPr eaLnBrk="0" hangingPunct="0">
              <a:lnSpc>
                <a:spcPct val="125000"/>
              </a:lnSpc>
            </a:pPr>
            <a:r>
              <a:rPr lang="en-US" altLang="zh-CN" sz="1800" b="0" u="none" dirty="0">
                <a:solidFill>
                  <a:srgbClr val="1A3868"/>
                </a:solidFill>
              </a:rPr>
              <a:t>1) </a:t>
            </a:r>
            <a:r>
              <a:rPr lang="zh-CN" altLang="en-US" sz="1800" b="0" u="none" dirty="0">
                <a:solidFill>
                  <a:srgbClr val="1A3868"/>
                </a:solidFill>
              </a:rPr>
              <a:t>用户通过</a:t>
            </a:r>
            <a:r>
              <a:rPr lang="en-US" altLang="zh-CN" sz="1800" b="0" u="none" dirty="0">
                <a:solidFill>
                  <a:srgbClr val="1A3868"/>
                </a:solidFill>
              </a:rPr>
              <a:t>Web</a:t>
            </a:r>
            <a:r>
              <a:rPr lang="zh-CN" altLang="en-US" sz="1800" b="0" u="none" dirty="0">
                <a:solidFill>
                  <a:srgbClr val="1A3868"/>
                </a:solidFill>
              </a:rPr>
              <a:t>客户端的</a:t>
            </a:r>
            <a:r>
              <a:rPr lang="en-US" altLang="zh-CN" sz="1800" b="0" u="none" dirty="0">
                <a:solidFill>
                  <a:srgbClr val="1A3868"/>
                </a:solidFill>
              </a:rPr>
              <a:t>browser</a:t>
            </a:r>
            <a:r>
              <a:rPr lang="zh-CN" altLang="en-US" sz="1800" b="0" u="none" dirty="0">
                <a:solidFill>
                  <a:srgbClr val="1A3868"/>
                </a:solidFill>
              </a:rPr>
              <a:t>向</a:t>
            </a:r>
            <a:r>
              <a:rPr lang="en-US" altLang="zh-CN" sz="1800" b="0" u="none" dirty="0">
                <a:solidFill>
                  <a:srgbClr val="1A3868"/>
                </a:solidFill>
              </a:rPr>
              <a:t>Web</a:t>
            </a:r>
            <a:r>
              <a:rPr lang="zh-CN" altLang="en-US" sz="1800" b="0" u="none" dirty="0">
                <a:solidFill>
                  <a:srgbClr val="1A3868"/>
                </a:solidFill>
              </a:rPr>
              <a:t>服务器发出</a:t>
            </a:r>
            <a:r>
              <a:rPr lang="zh-CN" altLang="en-US" sz="1800" b="0" u="none" dirty="0" smtClean="0">
                <a:solidFill>
                  <a:srgbClr val="1A3868"/>
                </a:solidFill>
              </a:rPr>
              <a:t>请求</a:t>
            </a:r>
            <a:endParaRPr lang="zh-CN" altLang="en-US" sz="1800" b="0" u="none" dirty="0">
              <a:solidFill>
                <a:srgbClr val="1A3868"/>
              </a:solidFill>
            </a:endParaRPr>
          </a:p>
        </p:txBody>
      </p:sp>
      <p:sp>
        <p:nvSpPr>
          <p:cNvPr id="181256" name="Rectangle 8"/>
          <p:cNvSpPr>
            <a:spLocks noChangeArrowheads="1"/>
          </p:cNvSpPr>
          <p:nvPr/>
        </p:nvSpPr>
        <p:spPr bwMode="auto">
          <a:xfrm>
            <a:off x="4929190" y="1429536"/>
            <a:ext cx="1571636" cy="2169825"/>
          </a:xfrm>
          <a:prstGeom prst="rect">
            <a:avLst/>
          </a:prstGeom>
          <a:noFill/>
          <a:ln w="9525" algn="ctr">
            <a:noFill/>
            <a:miter lim="800000"/>
            <a:headEnd/>
            <a:tailEnd/>
          </a:ln>
        </p:spPr>
        <p:txBody>
          <a:bodyPr wrap="square" anchor="ctr">
            <a:spAutoFit/>
          </a:bodyPr>
          <a:lstStyle/>
          <a:p>
            <a:pPr eaLnBrk="0" hangingPunct="0">
              <a:lnSpc>
                <a:spcPct val="125000"/>
              </a:lnSpc>
            </a:pPr>
            <a:r>
              <a:rPr lang="en-US" altLang="zh-CN" sz="1800" b="0" u="none" dirty="0">
                <a:solidFill>
                  <a:srgbClr val="1A3868"/>
                </a:solidFill>
              </a:rPr>
              <a:t>2) Web</a:t>
            </a:r>
            <a:r>
              <a:rPr lang="zh-CN" altLang="en-US" sz="1800" b="0" u="none" dirty="0">
                <a:solidFill>
                  <a:srgbClr val="1A3868"/>
                </a:solidFill>
              </a:rPr>
              <a:t>服务器根据客户端的请求，将保存在</a:t>
            </a:r>
            <a:r>
              <a:rPr lang="en-US" altLang="zh-CN" sz="1800" b="0" u="none" dirty="0">
                <a:solidFill>
                  <a:srgbClr val="1A3868"/>
                </a:solidFill>
              </a:rPr>
              <a:t>Web</a:t>
            </a:r>
            <a:r>
              <a:rPr lang="zh-CN" altLang="en-US" sz="1800" b="0" u="none" dirty="0">
                <a:solidFill>
                  <a:srgbClr val="1A3868"/>
                </a:solidFill>
              </a:rPr>
              <a:t>服务器的</a:t>
            </a:r>
            <a:r>
              <a:rPr lang="en-US" altLang="zh-CN" sz="1800" b="0" u="none" dirty="0">
                <a:solidFill>
                  <a:srgbClr val="1A3868"/>
                </a:solidFill>
              </a:rPr>
              <a:t>Web</a:t>
            </a:r>
            <a:r>
              <a:rPr lang="zh-CN" altLang="en-US" sz="1800" b="0" u="none" dirty="0">
                <a:solidFill>
                  <a:srgbClr val="1A3868"/>
                </a:solidFill>
              </a:rPr>
              <a:t>页发送给</a:t>
            </a:r>
            <a:r>
              <a:rPr lang="zh-CN" altLang="en-US" sz="1800" b="0" u="none" dirty="0" smtClean="0">
                <a:solidFill>
                  <a:srgbClr val="1A3868"/>
                </a:solidFill>
              </a:rPr>
              <a:t>客户端</a:t>
            </a:r>
            <a:endParaRPr lang="zh-CN" altLang="en-US" sz="1800" b="0" u="none" dirty="0">
              <a:solidFill>
                <a:srgbClr val="1A3868"/>
              </a:solidFill>
            </a:endParaRPr>
          </a:p>
        </p:txBody>
      </p:sp>
      <p:sp>
        <p:nvSpPr>
          <p:cNvPr id="181257" name="Rectangle 9"/>
          <p:cNvSpPr>
            <a:spLocks noChangeArrowheads="1"/>
          </p:cNvSpPr>
          <p:nvPr/>
        </p:nvSpPr>
        <p:spPr bwMode="auto">
          <a:xfrm>
            <a:off x="1643042" y="4355105"/>
            <a:ext cx="3929090" cy="646331"/>
          </a:xfrm>
          <a:prstGeom prst="rect">
            <a:avLst/>
          </a:prstGeom>
          <a:noFill/>
          <a:ln w="9525" algn="ctr">
            <a:noFill/>
            <a:miter lim="800000"/>
            <a:headEnd/>
            <a:tailEnd/>
          </a:ln>
        </p:spPr>
        <p:txBody>
          <a:bodyPr wrap="square" anchor="ctr">
            <a:spAutoFit/>
          </a:bodyPr>
          <a:lstStyle/>
          <a:p>
            <a:pPr eaLnBrk="0" hangingPunct="0"/>
            <a:r>
              <a:rPr lang="en-US" altLang="zh-CN" sz="1800" b="0" u="none" dirty="0">
                <a:solidFill>
                  <a:srgbClr val="1A3868"/>
                </a:solidFill>
              </a:rPr>
              <a:t>3) </a:t>
            </a:r>
            <a:r>
              <a:rPr lang="zh-CN" altLang="en-US" sz="1800" b="0" u="none" dirty="0">
                <a:solidFill>
                  <a:srgbClr val="1A3868"/>
                </a:solidFill>
              </a:rPr>
              <a:t>浏览器接收到页面后进行解释，将图、文、声并茂的画面呈献给</a:t>
            </a:r>
            <a:r>
              <a:rPr lang="zh-CN" altLang="en-US" sz="1800" b="0" u="none" dirty="0" smtClean="0">
                <a:solidFill>
                  <a:srgbClr val="1A3868"/>
                </a:solidFill>
              </a:rPr>
              <a:t>用户</a:t>
            </a:r>
            <a:endParaRPr lang="zh-CN" altLang="en-US" sz="1800" b="0" u="none" dirty="0">
              <a:solidFill>
                <a:srgbClr val="1A38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animBg="1"/>
      <p:bldP spid="181255" grpId="0"/>
      <p:bldP spid="181256" grpId="0"/>
      <p:bldP spid="1812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9" name="标题 1"/>
          <p:cNvSpPr>
            <a:spLocks noGrp="1"/>
          </p:cNvSpPr>
          <p:nvPr>
            <p:ph type="title" idx="4294967295"/>
          </p:nvPr>
        </p:nvSpPr>
        <p:spPr>
          <a:xfrm>
            <a:off x="357158" y="707223"/>
            <a:ext cx="6429375" cy="722313"/>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URL</a:t>
            </a:r>
            <a:r>
              <a:rPr lang="zh-CN" altLang="en-US" sz="2400" kern="1200" dirty="0">
                <a:solidFill>
                  <a:srgbClr val="007D7A"/>
                </a:solidFill>
                <a:latin typeface="Times New Roman" pitchFamily="18" charset="0"/>
                <a:cs typeface="Times New Roman" pitchFamily="18" charset="0"/>
              </a:rPr>
              <a:t>与信息定位</a:t>
            </a:r>
          </a:p>
        </p:txBody>
      </p:sp>
      <p:sp>
        <p:nvSpPr>
          <p:cNvPr id="182280" name="内容占位符 2"/>
          <p:cNvSpPr>
            <a:spLocks noGrp="1"/>
          </p:cNvSpPr>
          <p:nvPr>
            <p:ph idx="4294967295"/>
          </p:nvPr>
        </p:nvSpPr>
        <p:spPr>
          <a:xfrm>
            <a:off x="323850" y="1361294"/>
            <a:ext cx="6335713" cy="2997200"/>
          </a:xfrm>
        </p:spPr>
        <p:txBody>
          <a:bodyPr/>
          <a:lstStyle/>
          <a:p>
            <a:pPr marL="269875" indent="-269875">
              <a:lnSpc>
                <a:spcPct val="110000"/>
              </a:lnSpc>
              <a:spcAft>
                <a:spcPts val="600"/>
              </a:spcAft>
            </a:pPr>
            <a:r>
              <a:rPr lang="zh-CN" altLang="zh-CN" sz="2000" kern="1200" dirty="0">
                <a:solidFill>
                  <a:srgbClr val="1A3868"/>
                </a:solidFill>
                <a:latin typeface="Times New Roman" pitchFamily="18" charset="0"/>
                <a:ea typeface="微软雅黑" pitchFamily="34" charset="-122"/>
                <a:cs typeface="Times New Roman" pitchFamily="18" charset="0"/>
              </a:rPr>
              <a:t>统一资源定位符URL</a:t>
            </a:r>
            <a:r>
              <a:rPr lang="zh-CN" altLang="en-US" sz="2000" kern="1200" dirty="0">
                <a:solidFill>
                  <a:srgbClr val="1A3868"/>
                </a:solidFill>
                <a:latin typeface="Times New Roman" pitchFamily="18" charset="0"/>
                <a:ea typeface="微软雅黑" pitchFamily="34" charset="-122"/>
                <a:cs typeface="Times New Roman" pitchFamily="18" charset="0"/>
              </a:rPr>
              <a:t>，</a:t>
            </a:r>
            <a:r>
              <a:rPr lang="zh-CN" altLang="zh-CN" sz="2000" kern="1200" dirty="0">
                <a:solidFill>
                  <a:srgbClr val="1A3868"/>
                </a:solidFill>
                <a:latin typeface="Times New Roman" pitchFamily="18" charset="0"/>
                <a:ea typeface="微软雅黑" pitchFamily="34" charset="-122"/>
                <a:cs typeface="Times New Roman" pitchFamily="18" charset="0"/>
              </a:rPr>
              <a:t>也被称为</a:t>
            </a:r>
            <a:r>
              <a:rPr lang="zh-CN" altLang="zh-CN" sz="2000" kern="1200" dirty="0">
                <a:solidFill>
                  <a:srgbClr val="C00000"/>
                </a:solidFill>
                <a:latin typeface="Times New Roman" pitchFamily="18" charset="0"/>
                <a:ea typeface="微软雅黑" pitchFamily="34" charset="-122"/>
                <a:cs typeface="Times New Roman" pitchFamily="18" charset="0"/>
              </a:rPr>
              <a:t>网页地址</a:t>
            </a:r>
            <a:r>
              <a:rPr lang="zh-CN" altLang="zh-CN" sz="2000" kern="1200" dirty="0">
                <a:solidFill>
                  <a:srgbClr val="1A3868"/>
                </a:solidFill>
                <a:latin typeface="Times New Roman" pitchFamily="18" charset="0"/>
                <a:ea typeface="微软雅黑" pitchFamily="34" charset="-122"/>
                <a:cs typeface="Times New Roman" pitchFamily="18" charset="0"/>
              </a:rPr>
              <a:t>，是因特网上标准的资源的地址。</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标准的</a:t>
            </a:r>
            <a:r>
              <a:rPr lang="en-US" altLang="zh-CN" sz="2000" kern="1200" dirty="0">
                <a:solidFill>
                  <a:srgbClr val="1A3868"/>
                </a:solidFill>
                <a:latin typeface="Times New Roman" pitchFamily="18" charset="0"/>
                <a:ea typeface="微软雅黑" pitchFamily="34" charset="-122"/>
                <a:cs typeface="Times New Roman" pitchFamily="18" charset="0"/>
              </a:rPr>
              <a:t>URL</a:t>
            </a:r>
            <a:r>
              <a:rPr lang="zh-CN" altLang="en-US" sz="2000" kern="1200" dirty="0">
                <a:solidFill>
                  <a:srgbClr val="1A3868"/>
                </a:solidFill>
                <a:latin typeface="Times New Roman" pitchFamily="18" charset="0"/>
                <a:ea typeface="微软雅黑" pitchFamily="34" charset="-122"/>
                <a:cs typeface="Times New Roman" pitchFamily="18" charset="0"/>
              </a:rPr>
              <a:t>由</a:t>
            </a:r>
            <a:r>
              <a:rPr lang="en-US" altLang="zh-CN" sz="2000" kern="1200" dirty="0">
                <a:solidFill>
                  <a:srgbClr val="1A3868"/>
                </a:solidFill>
                <a:latin typeface="Times New Roman" pitchFamily="18" charset="0"/>
                <a:ea typeface="微软雅黑" pitchFamily="34" charset="-122"/>
                <a:cs typeface="Times New Roman" pitchFamily="18" charset="0"/>
              </a:rPr>
              <a:t>3</a:t>
            </a:r>
            <a:r>
              <a:rPr lang="zh-CN" altLang="en-US" sz="2000" kern="1200" dirty="0">
                <a:solidFill>
                  <a:srgbClr val="1A3868"/>
                </a:solidFill>
                <a:latin typeface="Times New Roman" pitchFamily="18" charset="0"/>
                <a:ea typeface="微软雅黑" pitchFamily="34" charset="-122"/>
                <a:cs typeface="Times New Roman" pitchFamily="18" charset="0"/>
              </a:rPr>
              <a:t>部分组成：</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539750" lvl="1" indent="-269875">
              <a:lnSpc>
                <a:spcPct val="110000"/>
              </a:lnSpc>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服务器类型、主机名、路径及文件名</a:t>
            </a:r>
          </a:p>
        </p:txBody>
      </p:sp>
      <p:sp>
        <p:nvSpPr>
          <p:cNvPr id="1822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82278" name="Object 6"/>
          <p:cNvGraphicFramePr>
            <a:graphicFrameLocks noChangeAspect="1"/>
          </p:cNvGraphicFramePr>
          <p:nvPr/>
        </p:nvGraphicFramePr>
        <p:xfrm>
          <a:off x="755651" y="3215486"/>
          <a:ext cx="5102233" cy="1337146"/>
        </p:xfrm>
        <a:graphic>
          <a:graphicData uri="http://schemas.openxmlformats.org/presentationml/2006/ole">
            <p:oleObj spid="_x0000_s217090" name="Visio" r:id="rId4" imgW="2228850" imgH="584073"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Line 26"/>
          <p:cNvSpPr>
            <a:spLocks noChangeShapeType="1"/>
          </p:cNvSpPr>
          <p:nvPr/>
        </p:nvSpPr>
        <p:spPr bwMode="auto">
          <a:xfrm>
            <a:off x="1028649" y="1858164"/>
            <a:ext cx="792163" cy="0"/>
          </a:xfrm>
          <a:prstGeom prst="line">
            <a:avLst/>
          </a:prstGeom>
          <a:noFill/>
          <a:ln w="38100">
            <a:solidFill>
              <a:schemeClr val="accent5">
                <a:lumMod val="50000"/>
              </a:schemeClr>
            </a:solidFill>
            <a:round/>
            <a:headEnd/>
            <a:tailEnd/>
          </a:ln>
        </p:spPr>
        <p:txBody>
          <a:bodyPr/>
          <a:lstStyle/>
          <a:p>
            <a:endParaRPr lang="zh-CN" altLang="en-US" sz="2400">
              <a:ea typeface="+mn-ea"/>
            </a:endParaRPr>
          </a:p>
        </p:txBody>
      </p:sp>
      <p:grpSp>
        <p:nvGrpSpPr>
          <p:cNvPr id="2" name="Group 9"/>
          <p:cNvGrpSpPr>
            <a:grpSpLocks/>
          </p:cNvGrpSpPr>
          <p:nvPr/>
        </p:nvGrpSpPr>
        <p:grpSpPr bwMode="auto">
          <a:xfrm>
            <a:off x="569894" y="1286661"/>
            <a:ext cx="5761038" cy="2222501"/>
            <a:chOff x="113" y="215"/>
            <a:chExt cx="3629" cy="1400"/>
          </a:xfrm>
        </p:grpSpPr>
        <p:sp>
          <p:nvSpPr>
            <p:cNvPr id="188420" name="Text Box 25"/>
            <p:cNvSpPr txBox="1">
              <a:spLocks noChangeArrowheads="1"/>
            </p:cNvSpPr>
            <p:nvPr/>
          </p:nvSpPr>
          <p:spPr bwMode="auto">
            <a:xfrm>
              <a:off x="113" y="215"/>
              <a:ext cx="3151" cy="291"/>
            </a:xfrm>
            <a:prstGeom prst="rect">
              <a:avLst/>
            </a:prstGeom>
            <a:solidFill>
              <a:schemeClr val="accent5">
                <a:lumMod val="50000"/>
              </a:schemeClr>
            </a:solidFill>
            <a:ln w="9525">
              <a:solidFill>
                <a:srgbClr val="333399"/>
              </a:solidFill>
              <a:miter lim="800000"/>
              <a:headEnd/>
              <a:tailEnd/>
            </a:ln>
          </p:spPr>
          <p:txBody>
            <a:bodyPr wrap="square">
              <a:spAutoFit/>
            </a:bodyPr>
            <a:lstStyle/>
            <a:p>
              <a:pPr algn="ctr"/>
              <a:r>
                <a:rPr lang="en-US" altLang="zh-CN" sz="2400" u="none" dirty="0">
                  <a:solidFill>
                    <a:srgbClr val="FFFF00"/>
                  </a:solidFill>
                  <a:ea typeface="+mn-ea"/>
                </a:rPr>
                <a:t>&lt;</a:t>
              </a:r>
              <a:r>
                <a:rPr lang="zh-CN" altLang="en-US" sz="2400" u="none" dirty="0">
                  <a:solidFill>
                    <a:srgbClr val="FFFF00"/>
                  </a:solidFill>
                  <a:ea typeface="+mn-ea"/>
                </a:rPr>
                <a:t>协议</a:t>
              </a:r>
              <a:r>
                <a:rPr lang="en-US" altLang="zh-CN" sz="2400" u="none" dirty="0">
                  <a:solidFill>
                    <a:srgbClr val="FFFF00"/>
                  </a:solidFill>
                  <a:ea typeface="+mn-ea"/>
                </a:rPr>
                <a:t>&gt;://&lt;</a:t>
              </a:r>
              <a:r>
                <a:rPr lang="zh-CN" altLang="en-US" sz="2400" u="none" dirty="0">
                  <a:solidFill>
                    <a:srgbClr val="FFFF00"/>
                  </a:solidFill>
                  <a:ea typeface="+mn-ea"/>
                </a:rPr>
                <a:t>主机</a:t>
              </a:r>
              <a:r>
                <a:rPr lang="en-US" altLang="zh-CN" sz="2400" u="none" dirty="0">
                  <a:solidFill>
                    <a:srgbClr val="FFFF00"/>
                  </a:solidFill>
                  <a:ea typeface="+mn-ea"/>
                </a:rPr>
                <a:t>&gt;:&lt;</a:t>
              </a:r>
              <a:r>
                <a:rPr lang="zh-CN" altLang="en-US" sz="2400" u="none" dirty="0">
                  <a:solidFill>
                    <a:srgbClr val="FFFF00"/>
                  </a:solidFill>
                  <a:ea typeface="+mn-ea"/>
                </a:rPr>
                <a:t>端口</a:t>
              </a:r>
              <a:r>
                <a:rPr lang="en-US" altLang="zh-CN" sz="2400" u="none" dirty="0">
                  <a:solidFill>
                    <a:srgbClr val="FFFF00"/>
                  </a:solidFill>
                  <a:ea typeface="+mn-ea"/>
                </a:rPr>
                <a:t>&gt;/&lt;</a:t>
              </a:r>
              <a:r>
                <a:rPr lang="zh-CN" altLang="en-US" sz="2400" u="none" dirty="0">
                  <a:solidFill>
                    <a:srgbClr val="FFFF00"/>
                  </a:solidFill>
                  <a:ea typeface="+mn-ea"/>
                </a:rPr>
                <a:t>路径</a:t>
              </a:r>
              <a:r>
                <a:rPr lang="en-US" altLang="zh-CN" sz="2400" u="none" dirty="0">
                  <a:solidFill>
                    <a:srgbClr val="FFFF00"/>
                  </a:solidFill>
                  <a:ea typeface="+mn-ea"/>
                </a:rPr>
                <a:t>&gt; </a:t>
              </a:r>
            </a:p>
          </p:txBody>
        </p:sp>
        <p:sp>
          <p:nvSpPr>
            <p:cNvPr id="188421" name="Freeform 27"/>
            <p:cNvSpPr>
              <a:spLocks/>
            </p:cNvSpPr>
            <p:nvPr/>
          </p:nvSpPr>
          <p:spPr bwMode="auto">
            <a:xfrm>
              <a:off x="522" y="584"/>
              <a:ext cx="385" cy="583"/>
            </a:xfrm>
            <a:custGeom>
              <a:avLst/>
              <a:gdLst>
                <a:gd name="T0" fmla="*/ 0 w 771"/>
                <a:gd name="T1" fmla="*/ 0 h 726"/>
                <a:gd name="T2" fmla="*/ 0 w 771"/>
                <a:gd name="T3" fmla="*/ 583 h 726"/>
                <a:gd name="T4" fmla="*/ 192 w 771"/>
                <a:gd name="T5" fmla="*/ 583 h 726"/>
                <a:gd name="T6" fmla="*/ 0 60000 65536"/>
                <a:gd name="T7" fmla="*/ 0 60000 65536"/>
                <a:gd name="T8" fmla="*/ 0 60000 65536"/>
                <a:gd name="T9" fmla="*/ 0 w 771"/>
                <a:gd name="T10" fmla="*/ 0 h 726"/>
                <a:gd name="T11" fmla="*/ 771 w 771"/>
                <a:gd name="T12" fmla="*/ 726 h 726"/>
              </a:gdLst>
              <a:ahLst/>
              <a:cxnLst>
                <a:cxn ang="T6">
                  <a:pos x="T0" y="T1"/>
                </a:cxn>
                <a:cxn ang="T7">
                  <a:pos x="T2" y="T3"/>
                </a:cxn>
                <a:cxn ang="T8">
                  <a:pos x="T4" y="T5"/>
                </a:cxn>
              </a:cxnLst>
              <a:rect l="T9" t="T10" r="T11" b="T12"/>
              <a:pathLst>
                <a:path w="771" h="726">
                  <a:moveTo>
                    <a:pt x="0" y="0"/>
                  </a:moveTo>
                  <a:lnTo>
                    <a:pt x="0" y="726"/>
                  </a:lnTo>
                  <a:lnTo>
                    <a:pt x="771" y="726"/>
                  </a:lnTo>
                </a:path>
              </a:pathLst>
            </a:custGeom>
            <a:noFill/>
            <a:ln w="38100">
              <a:solidFill>
                <a:schemeClr val="accent5">
                  <a:lumMod val="50000"/>
                </a:schemeClr>
              </a:solidFill>
              <a:round/>
              <a:headEnd/>
              <a:tailEnd/>
            </a:ln>
          </p:spPr>
          <p:txBody>
            <a:bodyPr/>
            <a:lstStyle/>
            <a:p>
              <a:endParaRPr lang="zh-CN" altLang="en-US" sz="2400">
                <a:ea typeface="+mn-ea"/>
              </a:endParaRPr>
            </a:p>
          </p:txBody>
        </p:sp>
        <p:sp>
          <p:nvSpPr>
            <p:cNvPr id="188422" name="AutoShape 28"/>
            <p:cNvSpPr>
              <a:spLocks/>
            </p:cNvSpPr>
            <p:nvPr/>
          </p:nvSpPr>
          <p:spPr bwMode="auto">
            <a:xfrm>
              <a:off x="907" y="713"/>
              <a:ext cx="82" cy="902"/>
            </a:xfrm>
            <a:prstGeom prst="leftBrace">
              <a:avLst>
                <a:gd name="adj1" fmla="val 91667"/>
                <a:gd name="adj2" fmla="val 50000"/>
              </a:avLst>
            </a:prstGeom>
            <a:noFill/>
            <a:ln w="28575">
              <a:solidFill>
                <a:schemeClr val="accent5">
                  <a:lumMod val="50000"/>
                </a:schemeClr>
              </a:solidFill>
              <a:round/>
              <a:headEnd/>
              <a:tailEnd/>
            </a:ln>
          </p:spPr>
          <p:txBody>
            <a:bodyPr wrap="none" anchor="ctr"/>
            <a:lstStyle/>
            <a:p>
              <a:endParaRPr lang="zh-CN" altLang="en-US" sz="3200" b="0" u="none">
                <a:solidFill>
                  <a:schemeClr val="tx1"/>
                </a:solidFill>
                <a:ea typeface="+mn-ea"/>
              </a:endParaRPr>
            </a:p>
          </p:txBody>
        </p:sp>
        <p:sp>
          <p:nvSpPr>
            <p:cNvPr id="188423" name="Text Box 29"/>
            <p:cNvSpPr txBox="1">
              <a:spLocks noChangeArrowheads="1"/>
            </p:cNvSpPr>
            <p:nvPr/>
          </p:nvSpPr>
          <p:spPr bwMode="auto">
            <a:xfrm>
              <a:off x="1014" y="665"/>
              <a:ext cx="2728" cy="936"/>
            </a:xfrm>
            <a:prstGeom prst="rect">
              <a:avLst/>
            </a:prstGeom>
            <a:noFill/>
            <a:ln w="9525">
              <a:noFill/>
              <a:miter lim="800000"/>
              <a:headEnd/>
              <a:tailEnd/>
            </a:ln>
          </p:spPr>
          <p:txBody>
            <a:bodyPr wrap="none">
              <a:spAutoFit/>
            </a:bodyPr>
            <a:lstStyle/>
            <a:p>
              <a:pPr>
                <a:lnSpc>
                  <a:spcPct val="130000"/>
                </a:lnSpc>
              </a:pPr>
              <a:r>
                <a:rPr lang="en-US" altLang="zh-CN" sz="2400" b="0" u="none" dirty="0">
                  <a:solidFill>
                    <a:schemeClr val="tx2">
                      <a:lumMod val="50000"/>
                    </a:schemeClr>
                  </a:solidFill>
                  <a:ea typeface="+mn-ea"/>
                </a:rPr>
                <a:t>ftp —— </a:t>
              </a:r>
              <a:r>
                <a:rPr lang="zh-CN" altLang="en-US" sz="2400" b="0" u="none" dirty="0">
                  <a:solidFill>
                    <a:schemeClr val="tx2">
                      <a:lumMod val="50000"/>
                    </a:schemeClr>
                  </a:solidFill>
                  <a:ea typeface="+mn-ea"/>
                </a:rPr>
                <a:t>文件传送协议 </a:t>
              </a:r>
              <a:r>
                <a:rPr lang="en-US" altLang="zh-CN" sz="2400" b="0" u="none" dirty="0">
                  <a:solidFill>
                    <a:schemeClr val="tx2">
                      <a:lumMod val="50000"/>
                    </a:schemeClr>
                  </a:solidFill>
                  <a:ea typeface="+mn-ea"/>
                </a:rPr>
                <a:t>FTP</a:t>
              </a:r>
            </a:p>
            <a:p>
              <a:pPr>
                <a:lnSpc>
                  <a:spcPct val="130000"/>
                </a:lnSpc>
              </a:pPr>
              <a:r>
                <a:rPr lang="en-US" altLang="zh-CN" sz="2400" b="0" u="none" dirty="0">
                  <a:solidFill>
                    <a:schemeClr val="tx2">
                      <a:lumMod val="50000"/>
                    </a:schemeClr>
                  </a:solidFill>
                  <a:ea typeface="+mn-ea"/>
                </a:rPr>
                <a:t>http </a:t>
              </a:r>
              <a:r>
                <a:rPr lang="en-US" altLang="zh-CN" sz="2000" b="0" u="none" dirty="0">
                  <a:solidFill>
                    <a:schemeClr val="tx2">
                      <a:lumMod val="50000"/>
                    </a:schemeClr>
                  </a:solidFill>
                  <a:ea typeface="+mn-ea"/>
                </a:rPr>
                <a:t>——</a:t>
              </a:r>
              <a:r>
                <a:rPr lang="en-US" altLang="zh-CN" sz="2400" b="0" u="none" dirty="0">
                  <a:solidFill>
                    <a:schemeClr val="tx2">
                      <a:lumMod val="50000"/>
                    </a:schemeClr>
                  </a:solidFill>
                  <a:ea typeface="+mn-ea"/>
                </a:rPr>
                <a:t> </a:t>
              </a:r>
              <a:r>
                <a:rPr lang="zh-CN" altLang="en-US" sz="2400" b="0" u="none" dirty="0">
                  <a:solidFill>
                    <a:schemeClr val="tx2">
                      <a:lumMod val="50000"/>
                    </a:schemeClr>
                  </a:solidFill>
                  <a:ea typeface="+mn-ea"/>
                </a:rPr>
                <a:t>超文本传送协议 </a:t>
              </a:r>
              <a:r>
                <a:rPr lang="en-US" altLang="zh-CN" sz="2400" b="0" u="none" dirty="0">
                  <a:solidFill>
                    <a:schemeClr val="tx2">
                      <a:lumMod val="50000"/>
                    </a:schemeClr>
                  </a:solidFill>
                  <a:ea typeface="+mn-ea"/>
                </a:rPr>
                <a:t>HTTP</a:t>
              </a:r>
            </a:p>
            <a:p>
              <a:pPr>
                <a:lnSpc>
                  <a:spcPct val="130000"/>
                </a:lnSpc>
              </a:pPr>
              <a:r>
                <a:rPr lang="en-US" altLang="zh-CN" sz="2400" b="0" u="none" dirty="0">
                  <a:solidFill>
                    <a:schemeClr val="tx2">
                      <a:lumMod val="50000"/>
                    </a:schemeClr>
                  </a:solidFill>
                  <a:ea typeface="+mn-ea"/>
                </a:rPr>
                <a:t>News —— USENET </a:t>
              </a:r>
              <a:r>
                <a:rPr lang="zh-CN" altLang="en-US" sz="2400" b="0" u="none" dirty="0">
                  <a:solidFill>
                    <a:schemeClr val="tx2">
                      <a:lumMod val="50000"/>
                    </a:schemeClr>
                  </a:solidFill>
                  <a:ea typeface="+mn-ea"/>
                </a:rPr>
                <a:t>新闻</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标题 1"/>
          <p:cNvSpPr>
            <a:spLocks noGrp="1"/>
          </p:cNvSpPr>
          <p:nvPr>
            <p:ph type="title" idx="4294967295"/>
          </p:nvPr>
        </p:nvSpPr>
        <p:spPr>
          <a:xfrm>
            <a:off x="428625" y="715162"/>
            <a:ext cx="7772400"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电子商务</a:t>
            </a:r>
            <a:r>
              <a:rPr lang="zh-CN" altLang="en-US" sz="2400" kern="1200" dirty="0">
                <a:solidFill>
                  <a:srgbClr val="007D7A"/>
                </a:solidFill>
                <a:latin typeface="Times New Roman" pitchFamily="18" charset="0"/>
                <a:cs typeface="Times New Roman" pitchFamily="18" charset="0"/>
              </a:rPr>
              <a:t>应用</a:t>
            </a:r>
          </a:p>
        </p:txBody>
      </p:sp>
      <p:sp>
        <p:nvSpPr>
          <p:cNvPr id="189442" name="内容占位符 2"/>
          <p:cNvSpPr>
            <a:spLocks noGrp="1"/>
          </p:cNvSpPr>
          <p:nvPr>
            <p:ph idx="4294967295"/>
          </p:nvPr>
        </p:nvSpPr>
        <p:spPr>
          <a:xfrm>
            <a:off x="465139" y="1472424"/>
            <a:ext cx="5535621" cy="3457574"/>
          </a:xfrm>
        </p:spPr>
        <p:txBody>
          <a:bodyPr/>
          <a:lstStyle/>
          <a:p>
            <a:pPr marL="269875" indent="-269875">
              <a:lnSpc>
                <a:spcPct val="110000"/>
              </a:lnSpc>
              <a:spcBef>
                <a:spcPts val="60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电子商务是指通过互联网</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技术开展的各种商务活动；是商务活动与信息技术相结合的产物，将</a:t>
            </a:r>
            <a:r>
              <a:rPr lang="zh-CN" altLang="en-US" sz="2000" kern="1200" dirty="0">
                <a:solidFill>
                  <a:srgbClr val="C00000"/>
                </a:solidFill>
                <a:latin typeface="Times New Roman" pitchFamily="18" charset="0"/>
                <a:ea typeface="微软雅黑" pitchFamily="34" charset="-122"/>
                <a:cs typeface="Times New Roman" pitchFamily="18" charset="0"/>
              </a:rPr>
              <a:t>信息流、资金流、物流</a:t>
            </a:r>
            <a:r>
              <a:rPr lang="zh-CN" altLang="en-US" sz="2000" kern="1200" dirty="0">
                <a:solidFill>
                  <a:srgbClr val="1A3868"/>
                </a:solidFill>
                <a:latin typeface="Times New Roman" pitchFamily="18" charset="0"/>
                <a:ea typeface="微软雅黑" pitchFamily="34" charset="-122"/>
                <a:cs typeface="Times New Roman" pitchFamily="18" charset="0"/>
              </a:rPr>
              <a:t>有机结合。</a:t>
            </a:r>
          </a:p>
          <a:p>
            <a:pPr marL="269875" indent="-269875">
              <a:lnSpc>
                <a:spcPct val="110000"/>
              </a:lnSpc>
              <a:spcBef>
                <a:spcPts val="60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电子商务分为三类：</a:t>
            </a:r>
          </a:p>
          <a:p>
            <a:pPr marL="539750" lvl="1" indent="-269875">
              <a:lnSpc>
                <a:spcPct val="110000"/>
              </a:lnSpc>
              <a:spcBef>
                <a:spcPts val="600"/>
              </a:spcBef>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企业与企业（</a:t>
            </a:r>
            <a:r>
              <a:rPr lang="en-US" altLang="zh-CN" kern="1200" dirty="0">
                <a:solidFill>
                  <a:srgbClr val="1A3868"/>
                </a:solidFill>
                <a:latin typeface="Times New Roman" pitchFamily="18" charset="0"/>
                <a:ea typeface="微软雅黑" pitchFamily="34" charset="-122"/>
                <a:cs typeface="Times New Roman" pitchFamily="18" charset="0"/>
              </a:rPr>
              <a:t>B2B</a:t>
            </a:r>
            <a:r>
              <a:rPr lang="zh-CN" altLang="en-US" kern="1200" dirty="0">
                <a:solidFill>
                  <a:srgbClr val="1A3868"/>
                </a:solidFill>
                <a:latin typeface="Times New Roman" pitchFamily="18" charset="0"/>
                <a:ea typeface="微软雅黑" pitchFamily="34" charset="-122"/>
                <a:cs typeface="Times New Roman" pitchFamily="18" charset="0"/>
              </a:rPr>
              <a:t>）</a:t>
            </a:r>
          </a:p>
          <a:p>
            <a:pPr marL="539750" lvl="1" indent="-269875">
              <a:lnSpc>
                <a:spcPct val="110000"/>
              </a:lnSpc>
              <a:spcBef>
                <a:spcPts val="600"/>
              </a:spcBef>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企业与消费者（</a:t>
            </a:r>
            <a:r>
              <a:rPr lang="en-US" altLang="zh-CN" kern="1200" dirty="0">
                <a:solidFill>
                  <a:srgbClr val="1A3868"/>
                </a:solidFill>
                <a:latin typeface="Times New Roman" pitchFamily="18" charset="0"/>
                <a:ea typeface="微软雅黑" pitchFamily="34" charset="-122"/>
                <a:cs typeface="Times New Roman" pitchFamily="18" charset="0"/>
              </a:rPr>
              <a:t>B2C</a:t>
            </a:r>
            <a:r>
              <a:rPr lang="zh-CN" altLang="en-US" kern="1200" dirty="0">
                <a:solidFill>
                  <a:srgbClr val="1A3868"/>
                </a:solidFill>
                <a:latin typeface="Times New Roman" pitchFamily="18" charset="0"/>
                <a:ea typeface="微软雅黑" pitchFamily="34" charset="-122"/>
                <a:cs typeface="Times New Roman" pitchFamily="18" charset="0"/>
              </a:rPr>
              <a:t>）</a:t>
            </a:r>
          </a:p>
          <a:p>
            <a:pPr marL="539750" lvl="1" indent="-269875">
              <a:lnSpc>
                <a:spcPct val="110000"/>
              </a:lnSpc>
              <a:spcBef>
                <a:spcPts val="600"/>
              </a:spcBef>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消费者与消费者（</a:t>
            </a:r>
            <a:r>
              <a:rPr lang="en-US" altLang="zh-CN" kern="1200" dirty="0">
                <a:solidFill>
                  <a:srgbClr val="1A3868"/>
                </a:solidFill>
                <a:latin typeface="Times New Roman" pitchFamily="18" charset="0"/>
                <a:ea typeface="微软雅黑" pitchFamily="34" charset="-122"/>
                <a:cs typeface="Times New Roman" pitchFamily="18" charset="0"/>
              </a:rPr>
              <a:t>C2C</a:t>
            </a:r>
            <a:r>
              <a:rPr lang="zh-CN" altLang="en-US" kern="1200" dirty="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内容占位符 2"/>
          <p:cNvSpPr>
            <a:spLocks noGrp="1"/>
          </p:cNvSpPr>
          <p:nvPr>
            <p:ph idx="4294967295"/>
          </p:nvPr>
        </p:nvSpPr>
        <p:spPr>
          <a:xfrm>
            <a:off x="449280" y="827896"/>
            <a:ext cx="6623050" cy="3816350"/>
          </a:xfrm>
        </p:spPr>
        <p:txBody>
          <a:bodyPr/>
          <a:lstStyle/>
          <a:p>
            <a:pPr>
              <a:lnSpc>
                <a:spcPct val="150000"/>
              </a:lnSpc>
              <a:buNone/>
            </a:pPr>
            <a:r>
              <a:rPr lang="zh-CN" altLang="en-US" b="1" kern="1200" dirty="0">
                <a:solidFill>
                  <a:srgbClr val="007D7A"/>
                </a:solidFill>
                <a:latin typeface="Times New Roman" pitchFamily="18" charset="0"/>
                <a:ea typeface="+mj-ea"/>
                <a:cs typeface="Times New Roman" pitchFamily="18" charset="0"/>
              </a:rPr>
              <a:t>电子商务所覆盖的业务范围</a:t>
            </a:r>
            <a:r>
              <a:rPr lang="zh-CN" altLang="en-US" b="1" kern="1200" dirty="0" smtClean="0">
                <a:solidFill>
                  <a:srgbClr val="007D7A"/>
                </a:solidFill>
                <a:latin typeface="Times New Roman" pitchFamily="18" charset="0"/>
                <a:ea typeface="+mj-ea"/>
                <a:cs typeface="Times New Roman" pitchFamily="18" charset="0"/>
              </a:rPr>
              <a:t>主要包括</a:t>
            </a:r>
            <a:endParaRPr lang="en-US" altLang="zh-CN" sz="1200" b="1" u="sng" dirty="0">
              <a:solidFill>
                <a:srgbClr val="2D2DB9"/>
              </a:solidFill>
              <a:latin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信息</a:t>
            </a:r>
            <a:r>
              <a:rPr lang="zh-CN" altLang="en-US" sz="2000" kern="1200" dirty="0">
                <a:solidFill>
                  <a:srgbClr val="1A3868"/>
                </a:solidFill>
                <a:latin typeface="Times New Roman" pitchFamily="18" charset="0"/>
                <a:ea typeface="微软雅黑" pitchFamily="34" charset="-122"/>
                <a:cs typeface="Times New Roman" pitchFamily="18" charset="0"/>
              </a:rPr>
              <a:t>的传递与交换</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网上</a:t>
            </a:r>
            <a:r>
              <a:rPr lang="zh-CN" altLang="en-US" sz="2000" kern="1200" dirty="0">
                <a:solidFill>
                  <a:srgbClr val="1A3868"/>
                </a:solidFill>
                <a:latin typeface="Times New Roman" pitchFamily="18" charset="0"/>
                <a:ea typeface="微软雅黑" pitchFamily="34" charset="-122"/>
                <a:cs typeface="Times New Roman" pitchFamily="18" charset="0"/>
              </a:rPr>
              <a:t>订货与交易</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C00000"/>
                </a:solidFill>
                <a:latin typeface="Times New Roman" pitchFamily="18" charset="0"/>
                <a:ea typeface="微软雅黑" pitchFamily="34" charset="-122"/>
                <a:cs typeface="Times New Roman" pitchFamily="18" charset="0"/>
              </a:rPr>
              <a:t>网上</a:t>
            </a:r>
            <a:r>
              <a:rPr lang="zh-CN" altLang="en-US" sz="2000" kern="1200" dirty="0">
                <a:solidFill>
                  <a:srgbClr val="C00000"/>
                </a:solidFill>
                <a:latin typeface="Times New Roman" pitchFamily="18" charset="0"/>
                <a:ea typeface="微软雅黑" pitchFamily="34" charset="-122"/>
                <a:cs typeface="Times New Roman" pitchFamily="18" charset="0"/>
              </a:rPr>
              <a:t>认证与支付</a:t>
            </a:r>
            <a:endParaRPr lang="en-US" altLang="zh-CN" sz="2000" kern="1200" dirty="0">
              <a:solidFill>
                <a:srgbClr val="C00000"/>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商品</a:t>
            </a:r>
            <a:r>
              <a:rPr lang="zh-CN" altLang="en-US" sz="2000" kern="1200" dirty="0">
                <a:solidFill>
                  <a:srgbClr val="1A3868"/>
                </a:solidFill>
                <a:latin typeface="Times New Roman" pitchFamily="18" charset="0"/>
                <a:ea typeface="微软雅黑" pitchFamily="34" charset="-122"/>
                <a:cs typeface="Times New Roman" pitchFamily="18" charset="0"/>
              </a:rPr>
              <a:t>的运输与配送</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商品</a:t>
            </a:r>
            <a:r>
              <a:rPr lang="zh-CN" altLang="en-US" sz="2000" kern="1200" dirty="0">
                <a:solidFill>
                  <a:srgbClr val="1A3868"/>
                </a:solidFill>
                <a:latin typeface="Times New Roman" pitchFamily="18" charset="0"/>
                <a:ea typeface="微软雅黑" pitchFamily="34" charset="-122"/>
                <a:cs typeface="Times New Roman" pitchFamily="18" charset="0"/>
              </a:rPr>
              <a:t>的售前与售后服务</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企业</a:t>
            </a:r>
            <a:r>
              <a:rPr lang="zh-CN" altLang="en-US" sz="2000" kern="1200" dirty="0">
                <a:solidFill>
                  <a:srgbClr val="1A3868"/>
                </a:solidFill>
                <a:latin typeface="Times New Roman" pitchFamily="18" charset="0"/>
                <a:ea typeface="微软雅黑" pitchFamily="34" charset="-122"/>
                <a:cs typeface="Times New Roman" pitchFamily="18" charset="0"/>
              </a:rPr>
              <a:t>之间的资源共享</a:t>
            </a:r>
          </a:p>
        </p:txBody>
      </p:sp>
      <p:sp>
        <p:nvSpPr>
          <p:cNvPr id="186372" name="AutoShape 4"/>
          <p:cNvSpPr>
            <a:spLocks noChangeArrowheads="1"/>
          </p:cNvSpPr>
          <p:nvPr/>
        </p:nvSpPr>
        <p:spPr bwMode="auto">
          <a:xfrm>
            <a:off x="2786050" y="1632748"/>
            <a:ext cx="3286147" cy="1264980"/>
          </a:xfrm>
          <a:prstGeom prst="cloudCallout">
            <a:avLst>
              <a:gd name="adj1" fmla="val -55097"/>
              <a:gd name="adj2" fmla="val 38977"/>
            </a:avLst>
          </a:prstGeom>
          <a:solidFill>
            <a:schemeClr val="accent5">
              <a:lumMod val="50000"/>
            </a:schemeClr>
          </a:solidFill>
          <a:ln w="9525">
            <a:noFill/>
            <a:miter lim="800000"/>
            <a:headEnd/>
            <a:tailEnd/>
          </a:ln>
          <a:effectLst>
            <a:softEdge rad="12700"/>
          </a:effectLst>
        </p:spPr>
        <p:txBody>
          <a:bodyPr wrap="square">
            <a:spAutoFit/>
          </a:bodyPr>
          <a:lstStyle/>
          <a:p>
            <a:pPr algn="ctr" eaLnBrk="0" hangingPunct="0"/>
            <a:r>
              <a:rPr lang="zh-CN" altLang="en-US" sz="2400" u="none" dirty="0">
                <a:solidFill>
                  <a:srgbClr val="FFFF00"/>
                </a:solidFill>
                <a:ea typeface="+mn-ea"/>
              </a:rPr>
              <a:t>网络安全技术</a:t>
            </a:r>
          </a:p>
          <a:p>
            <a:pPr algn="ctr" eaLnBrk="0" hangingPunct="0"/>
            <a:r>
              <a:rPr lang="zh-CN" altLang="en-US" sz="2400" u="none" dirty="0">
                <a:solidFill>
                  <a:srgbClr val="FFFF00"/>
                </a:solidFill>
                <a:ea typeface="+mn-ea"/>
              </a:rPr>
              <a:t>至关重要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checkerboard(across)">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标题 1"/>
          <p:cNvSpPr>
            <a:spLocks noGrp="1"/>
          </p:cNvSpPr>
          <p:nvPr>
            <p:ph type="title" idx="4294967295"/>
          </p:nvPr>
        </p:nvSpPr>
        <p:spPr>
          <a:xfrm>
            <a:off x="250825" y="573703"/>
            <a:ext cx="64293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典型的电子商务系统结构</a:t>
            </a:r>
          </a:p>
        </p:txBody>
      </p:sp>
      <p:sp>
        <p:nvSpPr>
          <p:cNvPr id="1874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87398" name="Object 1"/>
          <p:cNvGraphicFramePr>
            <a:graphicFrameLocks noChangeAspect="1"/>
          </p:cNvGraphicFramePr>
          <p:nvPr/>
        </p:nvGraphicFramePr>
        <p:xfrm>
          <a:off x="285720" y="929470"/>
          <a:ext cx="6072230" cy="4070543"/>
        </p:xfrm>
        <a:graphic>
          <a:graphicData uri="http://schemas.openxmlformats.org/presentationml/2006/ole">
            <p:oleObj spid="_x0000_s218114" name="Visio" r:id="rId4" imgW="4786709" imgH="3986449" progId="">
              <p:embed/>
            </p:oleObj>
          </a:graphicData>
        </a:graphic>
      </p:graphicFrame>
      <p:sp>
        <p:nvSpPr>
          <p:cNvPr id="187404" name="Rectangle 8"/>
          <p:cNvSpPr>
            <a:spLocks noChangeArrowheads="1"/>
          </p:cNvSpPr>
          <p:nvPr/>
        </p:nvSpPr>
        <p:spPr bwMode="auto">
          <a:xfrm>
            <a:off x="500034" y="1631954"/>
            <a:ext cx="1143008" cy="3214710"/>
          </a:xfrm>
          <a:prstGeom prst="rect">
            <a:avLst/>
          </a:prstGeom>
          <a:noFill/>
          <a:ln w="28575" algn="ctr">
            <a:solidFill>
              <a:schemeClr val="accent1"/>
            </a:solidFill>
            <a:miter lim="800000"/>
            <a:headEnd/>
            <a:tailEnd/>
          </a:ln>
        </p:spPr>
        <p:txBody>
          <a:bodyPr wrap="none" anchor="ctr"/>
          <a:lstStyle/>
          <a:p>
            <a:endParaRPr lang="zh-CN" altLang="en-US"/>
          </a:p>
        </p:txBody>
      </p:sp>
      <p:sp>
        <p:nvSpPr>
          <p:cNvPr id="187405" name="Rectangle 9"/>
          <p:cNvSpPr>
            <a:spLocks noChangeArrowheads="1"/>
          </p:cNvSpPr>
          <p:nvPr/>
        </p:nvSpPr>
        <p:spPr bwMode="auto">
          <a:xfrm>
            <a:off x="2214546" y="1643850"/>
            <a:ext cx="1143008" cy="3214710"/>
          </a:xfrm>
          <a:prstGeom prst="rect">
            <a:avLst/>
          </a:prstGeom>
          <a:noFill/>
          <a:ln w="28575" algn="ctr">
            <a:solidFill>
              <a:srgbClr val="FF0000"/>
            </a:solidFill>
            <a:miter lim="800000"/>
            <a:headEnd/>
            <a:tailEnd/>
          </a:ln>
        </p:spPr>
        <p:txBody>
          <a:bodyPr wrap="none" anchor="ctr"/>
          <a:lstStyle/>
          <a:p>
            <a:pPr algn="ctr" eaLnBrk="0" hangingPunct="0"/>
            <a:endParaRPr lang="zh-CN" altLang="en-US" sz="2400" u="none">
              <a:solidFill>
                <a:srgbClr val="FF0000"/>
              </a:solidFill>
              <a:latin typeface="微软雅黑" pitchFamily="34" charset="-122"/>
            </a:endParaRPr>
          </a:p>
        </p:txBody>
      </p:sp>
      <p:sp>
        <p:nvSpPr>
          <p:cNvPr id="187406" name="Rectangle 10"/>
          <p:cNvSpPr>
            <a:spLocks noChangeArrowheads="1"/>
          </p:cNvSpPr>
          <p:nvPr/>
        </p:nvSpPr>
        <p:spPr bwMode="auto">
          <a:xfrm>
            <a:off x="4643439" y="1631954"/>
            <a:ext cx="1143008" cy="3214710"/>
          </a:xfrm>
          <a:prstGeom prst="rect">
            <a:avLst/>
          </a:prstGeom>
          <a:noFill/>
          <a:ln w="28575" algn="ctr">
            <a:solidFill>
              <a:schemeClr val="hlink"/>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7404"/>
                                        </p:tgtEl>
                                        <p:attrNameLst>
                                          <p:attrName>style.visibility</p:attrName>
                                        </p:attrNameLst>
                                      </p:cBhvr>
                                      <p:to>
                                        <p:strVal val="visible"/>
                                      </p:to>
                                    </p:set>
                                    <p:animEffect transition="in" filter="blinds(vertical)">
                                      <p:cBhvr>
                                        <p:cTn id="7" dur="500"/>
                                        <p:tgtEl>
                                          <p:spTgt spid="187404"/>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87405"/>
                                        </p:tgtEl>
                                        <p:attrNameLst>
                                          <p:attrName>style.visibility</p:attrName>
                                        </p:attrNameLst>
                                      </p:cBhvr>
                                      <p:to>
                                        <p:strVal val="visible"/>
                                      </p:to>
                                    </p:set>
                                    <p:animEffect transition="in" filter="blinds(vertical)">
                                      <p:cBhvr>
                                        <p:cTn id="10" dur="500"/>
                                        <p:tgtEl>
                                          <p:spTgt spid="18740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87406"/>
                                        </p:tgtEl>
                                        <p:attrNameLst>
                                          <p:attrName>style.visibility</p:attrName>
                                        </p:attrNameLst>
                                      </p:cBhvr>
                                      <p:to>
                                        <p:strVal val="visible"/>
                                      </p:to>
                                    </p:set>
                                    <p:animEffect transition="in" filter="blinds(vertical)">
                                      <p:cBhvr>
                                        <p:cTn id="13" dur="500"/>
                                        <p:tgtEl>
                                          <p:spTgt spid="187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animBg="1"/>
      <p:bldP spid="187405" grpId="0" animBg="1"/>
      <p:bldP spid="18740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标题 1"/>
          <p:cNvSpPr>
            <a:spLocks noGrp="1"/>
          </p:cNvSpPr>
          <p:nvPr>
            <p:ph type="title" idx="4294967295"/>
          </p:nvPr>
        </p:nvSpPr>
        <p:spPr>
          <a:xfrm>
            <a:off x="428641" y="643718"/>
            <a:ext cx="64293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电子</a:t>
            </a:r>
            <a:r>
              <a:rPr lang="zh-CN" altLang="en-US" sz="2400" kern="1200" dirty="0">
                <a:solidFill>
                  <a:srgbClr val="007D7A"/>
                </a:solidFill>
                <a:latin typeface="Times New Roman" pitchFamily="18" charset="0"/>
                <a:cs typeface="Times New Roman" pitchFamily="18" charset="0"/>
              </a:rPr>
              <a:t>政务应用</a:t>
            </a:r>
          </a:p>
        </p:txBody>
      </p:sp>
      <p:sp>
        <p:nvSpPr>
          <p:cNvPr id="193538" name="内容占位符 2"/>
          <p:cNvSpPr>
            <a:spLocks noGrp="1"/>
          </p:cNvSpPr>
          <p:nvPr>
            <p:ph idx="4294967295"/>
          </p:nvPr>
        </p:nvSpPr>
        <p:spPr>
          <a:xfrm>
            <a:off x="357188" y="1343830"/>
            <a:ext cx="5500696" cy="3657600"/>
          </a:xfrm>
        </p:spPr>
        <p:txBody>
          <a:bodyPr/>
          <a:lstStyle/>
          <a:p>
            <a:pPr marL="269875" indent="-269875">
              <a:lnSpc>
                <a:spcPct val="110000"/>
              </a:lnSpc>
              <a:spcBef>
                <a:spcPts val="600"/>
              </a:spcBef>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电子</a:t>
            </a:r>
            <a:r>
              <a:rPr lang="zh-CN" altLang="en-US" sz="2000" kern="1200" dirty="0">
                <a:solidFill>
                  <a:srgbClr val="1A3868"/>
                </a:solidFill>
                <a:latin typeface="Times New Roman" pitchFamily="18" charset="0"/>
                <a:ea typeface="微软雅黑" pitchFamily="34" charset="-122"/>
                <a:cs typeface="Times New Roman" pitchFamily="18" charset="0"/>
              </a:rPr>
              <a:t>政务通过灵活应用信息技术，实现全部</a:t>
            </a:r>
            <a:r>
              <a:rPr lang="zh-CN" altLang="en-US" sz="2000" kern="1200" dirty="0">
                <a:solidFill>
                  <a:srgbClr val="C00000"/>
                </a:solidFill>
                <a:latin typeface="Times New Roman" pitchFamily="18" charset="0"/>
                <a:ea typeface="微软雅黑" pitchFamily="34" charset="-122"/>
                <a:cs typeface="Times New Roman" pitchFamily="18" charset="0"/>
              </a:rPr>
              <a:t>政府业务处理电子化</a:t>
            </a:r>
            <a:r>
              <a:rPr lang="zh-CN" altLang="en-US" sz="2000" kern="1200" dirty="0">
                <a:solidFill>
                  <a:srgbClr val="1A3868"/>
                </a:solidFill>
                <a:latin typeface="Times New Roman" pitchFamily="18" charset="0"/>
                <a:ea typeface="微软雅黑" pitchFamily="34" charset="-122"/>
                <a:cs typeface="Times New Roman" pitchFamily="18" charset="0"/>
              </a:rPr>
              <a:t>，达到高效、方便、透明地处理</a:t>
            </a:r>
            <a:r>
              <a:rPr lang="zh-CN" altLang="en-US" sz="2000" kern="1200" dirty="0">
                <a:solidFill>
                  <a:srgbClr val="C00000"/>
                </a:solidFill>
                <a:latin typeface="Times New Roman" pitchFamily="18" charset="0"/>
                <a:ea typeface="微软雅黑" pitchFamily="34" charset="-122"/>
                <a:cs typeface="Times New Roman" pitchFamily="18" charset="0"/>
              </a:rPr>
              <a:t>政府机关之间，政府与企业、社会公众</a:t>
            </a:r>
            <a:r>
              <a:rPr lang="zh-CN" altLang="en-US" sz="2000" kern="1200" dirty="0">
                <a:solidFill>
                  <a:srgbClr val="1A3868"/>
                </a:solidFill>
                <a:latin typeface="Times New Roman" pitchFamily="18" charset="0"/>
                <a:ea typeface="微软雅黑" pitchFamily="34" charset="-122"/>
                <a:cs typeface="Times New Roman" pitchFamily="18" charset="0"/>
              </a:rPr>
              <a:t>的全部业务服务的目的。</a:t>
            </a:r>
          </a:p>
          <a:p>
            <a:pPr marL="269875" indent="-269875">
              <a:lnSpc>
                <a:spcPct val="110000"/>
              </a:lnSpc>
              <a:spcBef>
                <a:spcPts val="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电子政务服务的主要内容：</a:t>
            </a: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发布政府</a:t>
            </a:r>
            <a:r>
              <a:rPr lang="zh-CN" altLang="en-US" kern="1200" dirty="0" smtClean="0">
                <a:solidFill>
                  <a:srgbClr val="1A3868"/>
                </a:solidFill>
                <a:latin typeface="Times New Roman" pitchFamily="18" charset="0"/>
                <a:ea typeface="微软雅黑" pitchFamily="34" charset="-122"/>
                <a:cs typeface="Times New Roman" pitchFamily="18" charset="0"/>
              </a:rPr>
              <a:t>信息</a:t>
            </a:r>
            <a:endParaRPr lang="zh-CN" altLang="en-US" kern="1200" dirty="0">
              <a:solidFill>
                <a:srgbClr val="1A3868"/>
              </a:solidFill>
              <a:latin typeface="Times New Roman" pitchFamily="18" charset="0"/>
              <a:ea typeface="微软雅黑" pitchFamily="34" charset="-122"/>
              <a:cs typeface="Times New Roman" pitchFamily="18" charset="0"/>
            </a:endParaRP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对政府与公众之间的事务进行互动</a:t>
            </a:r>
            <a:r>
              <a:rPr lang="zh-CN" altLang="en-US" kern="1200" dirty="0" smtClean="0">
                <a:solidFill>
                  <a:srgbClr val="1A3868"/>
                </a:solidFill>
                <a:latin typeface="Times New Roman" pitchFamily="18" charset="0"/>
                <a:ea typeface="微软雅黑" pitchFamily="34" charset="-122"/>
                <a:cs typeface="Times New Roman" pitchFamily="18" charset="0"/>
              </a:rPr>
              <a:t>处理</a:t>
            </a:r>
            <a:endParaRPr lang="zh-CN" altLang="en-US" kern="1200" dirty="0">
              <a:solidFill>
                <a:srgbClr val="1A3868"/>
              </a:solidFill>
              <a:latin typeface="Times New Roman" pitchFamily="18" charset="0"/>
              <a:ea typeface="微软雅黑" pitchFamily="34" charset="-122"/>
              <a:cs typeface="Times New Roman" pitchFamily="18" charset="0"/>
            </a:endParaRP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政府机构内部实现</a:t>
            </a:r>
            <a:r>
              <a:rPr lang="zh-CN" altLang="en-US" kern="1200" dirty="0" smtClean="0">
                <a:solidFill>
                  <a:srgbClr val="1A3868"/>
                </a:solidFill>
                <a:latin typeface="Times New Roman" pitchFamily="18" charset="0"/>
                <a:ea typeface="微软雅黑" pitchFamily="34" charset="-122"/>
                <a:cs typeface="Times New Roman" pitchFamily="18" charset="0"/>
              </a:rPr>
              <a:t>办公自动化</a:t>
            </a:r>
            <a:endParaRPr lang="zh-CN" altLang="en-US" kern="1200" dirty="0">
              <a:solidFill>
                <a:srgbClr val="1A3868"/>
              </a:solidFill>
              <a:latin typeface="Times New Roman" pitchFamily="18" charset="0"/>
              <a:ea typeface="微软雅黑" pitchFamily="34" charset="-122"/>
              <a:cs typeface="Times New Roman" pitchFamily="18" charset="0"/>
            </a:endParaRP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获取机构内的工作信息和机构外的业务</a:t>
            </a:r>
            <a:r>
              <a:rPr lang="zh-CN" altLang="en-US" kern="1200" dirty="0" smtClean="0">
                <a:solidFill>
                  <a:srgbClr val="1A3868"/>
                </a:solidFill>
                <a:latin typeface="Times New Roman" pitchFamily="18" charset="0"/>
                <a:ea typeface="微软雅黑" pitchFamily="34" charset="-122"/>
                <a:cs typeface="Times New Roman" pitchFamily="18" charset="0"/>
              </a:rPr>
              <a:t>信息</a:t>
            </a:r>
            <a:endParaRPr lang="en-US" altLang="zh-CN"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3538">
                                            <p:txEl>
                                              <p:pRg st="1" end="1"/>
                                            </p:txEl>
                                          </p:spTgt>
                                        </p:tgtEl>
                                        <p:attrNameLst>
                                          <p:attrName>style.visibility</p:attrName>
                                        </p:attrNameLst>
                                      </p:cBhvr>
                                      <p:to>
                                        <p:strVal val="visible"/>
                                      </p:to>
                                    </p:set>
                                    <p:animEffect transition="in" filter="blinds(horizontal)">
                                      <p:cBhvr>
                                        <p:cTn id="7" dur="500"/>
                                        <p:tgtEl>
                                          <p:spTgt spid="19353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3538">
                                            <p:txEl>
                                              <p:pRg st="2" end="2"/>
                                            </p:txEl>
                                          </p:spTgt>
                                        </p:tgtEl>
                                        <p:attrNameLst>
                                          <p:attrName>style.visibility</p:attrName>
                                        </p:attrNameLst>
                                      </p:cBhvr>
                                      <p:to>
                                        <p:strVal val="visible"/>
                                      </p:to>
                                    </p:set>
                                    <p:animEffect transition="in" filter="blinds(horizontal)">
                                      <p:cBhvr>
                                        <p:cTn id="10" dur="500"/>
                                        <p:tgtEl>
                                          <p:spTgt spid="19353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3538">
                                            <p:txEl>
                                              <p:pRg st="3" end="3"/>
                                            </p:txEl>
                                          </p:spTgt>
                                        </p:tgtEl>
                                        <p:attrNameLst>
                                          <p:attrName>style.visibility</p:attrName>
                                        </p:attrNameLst>
                                      </p:cBhvr>
                                      <p:to>
                                        <p:strVal val="visible"/>
                                      </p:to>
                                    </p:set>
                                    <p:animEffect transition="in" filter="blinds(horizontal)">
                                      <p:cBhvr>
                                        <p:cTn id="13" dur="500"/>
                                        <p:tgtEl>
                                          <p:spTgt spid="193538">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3538">
                                            <p:txEl>
                                              <p:pRg st="4" end="4"/>
                                            </p:txEl>
                                          </p:spTgt>
                                        </p:tgtEl>
                                        <p:attrNameLst>
                                          <p:attrName>style.visibility</p:attrName>
                                        </p:attrNameLst>
                                      </p:cBhvr>
                                      <p:to>
                                        <p:strVal val="visible"/>
                                      </p:to>
                                    </p:set>
                                    <p:animEffect transition="in" filter="blinds(horizontal)">
                                      <p:cBhvr>
                                        <p:cTn id="16" dur="500"/>
                                        <p:tgtEl>
                                          <p:spTgt spid="193538">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3538">
                                            <p:txEl>
                                              <p:pRg st="5" end="5"/>
                                            </p:txEl>
                                          </p:spTgt>
                                        </p:tgtEl>
                                        <p:attrNameLst>
                                          <p:attrName>style.visibility</p:attrName>
                                        </p:attrNameLst>
                                      </p:cBhvr>
                                      <p:to>
                                        <p:strVal val="visible"/>
                                      </p:to>
                                    </p:set>
                                    <p:animEffect transition="in" filter="blinds(horizontal)">
                                      <p:cBhvr>
                                        <p:cTn id="19" dur="500"/>
                                        <p:tgtEl>
                                          <p:spTgt spid="1935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p:cNvSpPr>
          <p:nvPr>
            <p:ph idx="4294967295"/>
          </p:nvPr>
        </p:nvSpPr>
        <p:spPr>
          <a:xfrm>
            <a:off x="323850" y="781836"/>
            <a:ext cx="7915275" cy="647700"/>
          </a:xfrm>
        </p:spPr>
        <p:txBody>
          <a:bodyPr/>
          <a:lstStyle/>
          <a:p>
            <a:pPr>
              <a:spcBef>
                <a:spcPct val="0"/>
              </a:spcBef>
              <a:buFontTx/>
              <a:buNone/>
            </a:pPr>
            <a:r>
              <a:rPr lang="zh-CN" altLang="en-US" b="1" kern="1200" dirty="0" smtClean="0">
                <a:solidFill>
                  <a:srgbClr val="007D7A"/>
                </a:solidFill>
                <a:latin typeface="Times New Roman" pitchFamily="18" charset="0"/>
                <a:ea typeface="+mj-ea"/>
                <a:cs typeface="Times New Roman" pitchFamily="18" charset="0"/>
              </a:rPr>
              <a:t>互联网应用技术发展的</a:t>
            </a:r>
            <a:r>
              <a:rPr lang="en-US" altLang="zh-CN" b="1" kern="1200" dirty="0" smtClean="0">
                <a:solidFill>
                  <a:srgbClr val="007D7A"/>
                </a:solidFill>
                <a:latin typeface="Times New Roman" pitchFamily="18" charset="0"/>
                <a:ea typeface="+mj-ea"/>
                <a:cs typeface="Times New Roman" pitchFamily="18" charset="0"/>
              </a:rPr>
              <a:t>3</a:t>
            </a:r>
            <a:r>
              <a:rPr lang="zh-CN" altLang="en-US" b="1" kern="1200" dirty="0" smtClean="0">
                <a:solidFill>
                  <a:srgbClr val="007D7A"/>
                </a:solidFill>
                <a:latin typeface="Times New Roman" pitchFamily="18" charset="0"/>
                <a:ea typeface="+mj-ea"/>
                <a:cs typeface="Times New Roman" pitchFamily="18" charset="0"/>
              </a:rPr>
              <a:t>个阶段</a:t>
            </a:r>
          </a:p>
        </p:txBody>
      </p:sp>
      <p:pic>
        <p:nvPicPr>
          <p:cNvPr id="19461" name="Picture 1"/>
          <p:cNvPicPr>
            <a:picLocks noChangeAspect="1" noChangeArrowheads="1"/>
          </p:cNvPicPr>
          <p:nvPr/>
        </p:nvPicPr>
        <p:blipFill>
          <a:blip r:embed="rId2" cstate="print"/>
          <a:srcRect/>
          <a:stretch>
            <a:fillRect/>
          </a:stretch>
        </p:blipFill>
        <p:spPr bwMode="auto">
          <a:xfrm>
            <a:off x="357158" y="1358098"/>
            <a:ext cx="5603886" cy="3463925"/>
          </a:xfrm>
          <a:prstGeom prst="rect">
            <a:avLst/>
          </a:prstGeom>
          <a:noFill/>
          <a:ln w="9525">
            <a:noFill/>
            <a:miter lim="800000"/>
            <a:headEnd/>
            <a:tailEnd/>
          </a:ln>
        </p:spPr>
      </p:pic>
      <p:sp>
        <p:nvSpPr>
          <p:cNvPr id="151558" name="AutoShape 6"/>
          <p:cNvSpPr>
            <a:spLocks noChangeArrowheads="1"/>
          </p:cNvSpPr>
          <p:nvPr/>
        </p:nvSpPr>
        <p:spPr bwMode="auto">
          <a:xfrm>
            <a:off x="536578" y="2918632"/>
            <a:ext cx="2160587" cy="1420812"/>
          </a:xfrm>
          <a:prstGeom prst="wedgeRoundRectCallout">
            <a:avLst>
              <a:gd name="adj1" fmla="val 40119"/>
              <a:gd name="adj2" fmla="val -125595"/>
              <a:gd name="adj3"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eaLnBrk="0" hangingPunct="0">
              <a:lnSpc>
                <a:spcPct val="110000"/>
              </a:lnSpc>
              <a:spcBef>
                <a:spcPct val="30000"/>
              </a:spcBef>
            </a:pPr>
            <a:r>
              <a:rPr lang="en-US" altLang="zh-CN" sz="2000" u="none" dirty="0">
                <a:solidFill>
                  <a:srgbClr val="FFFF00"/>
                </a:solidFill>
              </a:rPr>
              <a:t>Web</a:t>
            </a:r>
            <a:r>
              <a:rPr lang="zh-CN" altLang="en-US" sz="2000" u="none" dirty="0">
                <a:solidFill>
                  <a:srgbClr val="FFFF00"/>
                </a:solidFill>
              </a:rPr>
              <a:t>服务即</a:t>
            </a:r>
            <a:r>
              <a:rPr lang="en-US" altLang="zh-CN" sz="2000" u="none" dirty="0">
                <a:solidFill>
                  <a:srgbClr val="FFFF00"/>
                </a:solidFill>
              </a:rPr>
              <a:t>www</a:t>
            </a:r>
            <a:r>
              <a:rPr lang="zh-CN" altLang="en-US" sz="2000" u="none" dirty="0">
                <a:solidFill>
                  <a:srgbClr val="FFFF00"/>
                </a:solidFill>
              </a:rPr>
              <a:t>服务，互联网技术发展的里程碑</a:t>
            </a:r>
          </a:p>
        </p:txBody>
      </p:sp>
      <p:sp>
        <p:nvSpPr>
          <p:cNvPr id="151559" name="AutoShape 7"/>
          <p:cNvSpPr>
            <a:spLocks noChangeArrowheads="1"/>
          </p:cNvSpPr>
          <p:nvPr/>
        </p:nvSpPr>
        <p:spPr bwMode="auto">
          <a:xfrm>
            <a:off x="2768603" y="2918632"/>
            <a:ext cx="2160587" cy="1439862"/>
          </a:xfrm>
          <a:prstGeom prst="wedgeRoundRectCallout">
            <a:avLst>
              <a:gd name="adj1" fmla="val 34301"/>
              <a:gd name="adj2" fmla="val -118996"/>
              <a:gd name="adj3"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eaLnBrk="0" hangingPunct="0">
              <a:lnSpc>
                <a:spcPct val="110000"/>
              </a:lnSpc>
              <a:spcBef>
                <a:spcPct val="30000"/>
              </a:spcBef>
            </a:pPr>
            <a:r>
              <a:rPr lang="zh-CN" altLang="en-US" sz="2000" u="none">
                <a:solidFill>
                  <a:srgbClr val="FFFF00"/>
                </a:solidFill>
              </a:rPr>
              <a:t>基于</a:t>
            </a:r>
            <a:r>
              <a:rPr lang="en-US" altLang="zh-CN" sz="2000" u="none">
                <a:solidFill>
                  <a:srgbClr val="FFFF00"/>
                </a:solidFill>
              </a:rPr>
              <a:t>P2P</a:t>
            </a:r>
            <a:r>
              <a:rPr lang="zh-CN" altLang="en-US" sz="2000" u="none">
                <a:solidFill>
                  <a:srgbClr val="FFFF00"/>
                </a:solidFill>
              </a:rPr>
              <a:t>对等网络，互联网应用新阶段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additive="base">
                                        <p:cTn id="7" dur="500" fill="hold"/>
                                        <p:tgtEl>
                                          <p:spTgt spid="151558"/>
                                        </p:tgtEl>
                                        <p:attrNameLst>
                                          <p:attrName>ppt_x</p:attrName>
                                        </p:attrNameLst>
                                      </p:cBhvr>
                                      <p:tavLst>
                                        <p:tav tm="0">
                                          <p:val>
                                            <p:strVal val="0-#ppt_w/2"/>
                                          </p:val>
                                        </p:tav>
                                        <p:tav tm="100000">
                                          <p:val>
                                            <p:strVal val="#ppt_x"/>
                                          </p:val>
                                        </p:tav>
                                      </p:tavLst>
                                    </p:anim>
                                    <p:anim calcmode="lin" valueType="num">
                                      <p:cBhvr additive="base">
                                        <p:cTn id="8" dur="500" fill="hold"/>
                                        <p:tgtEl>
                                          <p:spTgt spid="1515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9"/>
                                        </p:tgtEl>
                                        <p:attrNameLst>
                                          <p:attrName>style.visibility</p:attrName>
                                        </p:attrNameLst>
                                      </p:cBhvr>
                                      <p:to>
                                        <p:strVal val="visible"/>
                                      </p:to>
                                    </p:set>
                                    <p:anim calcmode="lin" valueType="num">
                                      <p:cBhvr additive="base">
                                        <p:cTn id="13" dur="500" fill="hold"/>
                                        <p:tgtEl>
                                          <p:spTgt spid="151559"/>
                                        </p:tgtEl>
                                        <p:attrNameLst>
                                          <p:attrName>ppt_x</p:attrName>
                                        </p:attrNameLst>
                                      </p:cBhvr>
                                      <p:tavLst>
                                        <p:tav tm="0">
                                          <p:val>
                                            <p:strVal val="0-#ppt_w/2"/>
                                          </p:val>
                                        </p:tav>
                                        <p:tav tm="100000">
                                          <p:val>
                                            <p:strVal val="#ppt_x"/>
                                          </p:val>
                                        </p:tav>
                                      </p:tavLst>
                                    </p:anim>
                                    <p:anim calcmode="lin" valueType="num">
                                      <p:cBhvr additive="base">
                                        <p:cTn id="14" dur="500" fill="hold"/>
                                        <p:tgtEl>
                                          <p:spTgt spid="151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P spid="15155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1" name="标题 1"/>
          <p:cNvSpPr>
            <a:spLocks noGrp="1"/>
          </p:cNvSpPr>
          <p:nvPr>
            <p:ph type="title" idx="4294967295"/>
          </p:nvPr>
        </p:nvSpPr>
        <p:spPr>
          <a:xfrm>
            <a:off x="328639" y="715156"/>
            <a:ext cx="80295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电子政务系统的基本结构</a:t>
            </a:r>
          </a:p>
        </p:txBody>
      </p:sp>
      <p:sp>
        <p:nvSpPr>
          <p:cNvPr id="1904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90470" name="Object 1"/>
          <p:cNvGraphicFramePr>
            <a:graphicFrameLocks noChangeAspect="1"/>
          </p:cNvGraphicFramePr>
          <p:nvPr/>
        </p:nvGraphicFramePr>
        <p:xfrm>
          <a:off x="465139" y="1572412"/>
          <a:ext cx="5964249" cy="2829214"/>
        </p:xfrm>
        <a:graphic>
          <a:graphicData uri="http://schemas.openxmlformats.org/presentationml/2006/ole">
            <p:oleObj spid="_x0000_s219138" name="Visio" r:id="rId4" imgW="3678035" imgH="1744695"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5" name="标题 1"/>
          <p:cNvSpPr>
            <a:spLocks noGrp="1"/>
          </p:cNvSpPr>
          <p:nvPr>
            <p:ph type="title" idx="4294967295"/>
          </p:nvPr>
        </p:nvSpPr>
        <p:spPr>
          <a:xfrm>
            <a:off x="357158" y="643724"/>
            <a:ext cx="80295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远程</a:t>
            </a:r>
            <a:r>
              <a:rPr lang="zh-CN" altLang="en-US" sz="2400" kern="1200" dirty="0">
                <a:solidFill>
                  <a:srgbClr val="007D7A"/>
                </a:solidFill>
                <a:latin typeface="Times New Roman" pitchFamily="18" charset="0"/>
                <a:cs typeface="Times New Roman" pitchFamily="18" charset="0"/>
              </a:rPr>
              <a:t>教育应用</a:t>
            </a:r>
          </a:p>
        </p:txBody>
      </p:sp>
      <p:sp>
        <p:nvSpPr>
          <p:cNvPr id="1914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91494" name="Object 1"/>
          <p:cNvGraphicFramePr>
            <a:graphicFrameLocks noChangeAspect="1"/>
          </p:cNvGraphicFramePr>
          <p:nvPr/>
        </p:nvGraphicFramePr>
        <p:xfrm>
          <a:off x="393702" y="1475597"/>
          <a:ext cx="6035686" cy="3050749"/>
        </p:xfrm>
        <a:graphic>
          <a:graphicData uri="http://schemas.openxmlformats.org/presentationml/2006/ole">
            <p:oleObj spid="_x0000_s220162" name="Visio" r:id="rId4" imgW="4900803" imgH="2165604" progId="">
              <p:embed/>
            </p:oleObj>
          </a:graphicData>
        </a:graphic>
      </p:graphicFrame>
      <p:sp>
        <p:nvSpPr>
          <p:cNvPr id="191501" name="Rectangle 13"/>
          <p:cNvSpPr>
            <a:spLocks noChangeArrowheads="1"/>
          </p:cNvSpPr>
          <p:nvPr/>
        </p:nvSpPr>
        <p:spPr bwMode="auto">
          <a:xfrm>
            <a:off x="406522" y="4150674"/>
            <a:ext cx="3379660" cy="707886"/>
          </a:xfrm>
          <a:prstGeom prst="rect">
            <a:avLst/>
          </a:prstGeom>
          <a:noFill/>
          <a:ln w="9525">
            <a:noFill/>
            <a:miter lim="800000"/>
            <a:headEnd/>
            <a:tailEnd/>
          </a:ln>
        </p:spPr>
        <p:txBody>
          <a:bodyPr wrap="square">
            <a:spAutoFit/>
          </a:bodyPr>
          <a:lstStyle/>
          <a:p>
            <a:r>
              <a:rPr lang="en-US" altLang="zh-CN" sz="2000" u="none" dirty="0" smtClean="0">
                <a:solidFill>
                  <a:schemeClr val="accent1">
                    <a:lumMod val="50000"/>
                  </a:schemeClr>
                </a:solidFill>
              </a:rPr>
              <a:t>MOOC</a:t>
            </a:r>
          </a:p>
          <a:p>
            <a:r>
              <a:rPr lang="en-US" altLang="zh-CN" sz="2000" u="none" dirty="0" smtClean="0">
                <a:solidFill>
                  <a:schemeClr val="accent1">
                    <a:lumMod val="50000"/>
                  </a:schemeClr>
                </a:solidFill>
              </a:rPr>
              <a:t>massive open online courses</a:t>
            </a:r>
            <a:endParaRPr lang="en-US" altLang="zh-CN" sz="2000" u="none"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501"/>
                                        </p:tgtEl>
                                        <p:attrNameLst>
                                          <p:attrName>style.visibility</p:attrName>
                                        </p:attrNameLst>
                                      </p:cBhvr>
                                      <p:to>
                                        <p:strVal val="visible"/>
                                      </p:to>
                                    </p:set>
                                    <p:anim calcmode="lin" valueType="num">
                                      <p:cBhvr additive="base">
                                        <p:cTn id="7" dur="500" fill="hold"/>
                                        <p:tgtEl>
                                          <p:spTgt spid="191501"/>
                                        </p:tgtEl>
                                        <p:attrNameLst>
                                          <p:attrName>ppt_x</p:attrName>
                                        </p:attrNameLst>
                                      </p:cBhvr>
                                      <p:tavLst>
                                        <p:tav tm="0">
                                          <p:val>
                                            <p:strVal val="#ppt_x"/>
                                          </p:val>
                                        </p:tav>
                                        <p:tav tm="100000">
                                          <p:val>
                                            <p:strVal val="#ppt_x"/>
                                          </p:val>
                                        </p:tav>
                                      </p:tavLst>
                                    </p:anim>
                                    <p:anim calcmode="lin" valueType="num">
                                      <p:cBhvr additive="base">
                                        <p:cTn id="8" dur="500" fill="hold"/>
                                        <p:tgtEl>
                                          <p:spTgt spid="191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标题 1"/>
          <p:cNvSpPr>
            <a:spLocks noGrp="1"/>
          </p:cNvSpPr>
          <p:nvPr>
            <p:ph type="title" idx="4294967295"/>
          </p:nvPr>
        </p:nvSpPr>
        <p:spPr>
          <a:xfrm>
            <a:off x="357203" y="858063"/>
            <a:ext cx="6429375" cy="614362"/>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5. </a:t>
            </a:r>
            <a:r>
              <a:rPr lang="zh-CN" altLang="en-US" sz="2400" kern="1200" dirty="0" smtClean="0">
                <a:solidFill>
                  <a:srgbClr val="007D7A"/>
                </a:solidFill>
                <a:latin typeface="Times New Roman" pitchFamily="18" charset="0"/>
                <a:cs typeface="Times New Roman" pitchFamily="18" charset="0"/>
              </a:rPr>
              <a:t>远程</a:t>
            </a:r>
            <a:r>
              <a:rPr lang="zh-CN" altLang="en-US" sz="2400" kern="1200" dirty="0">
                <a:solidFill>
                  <a:srgbClr val="007D7A"/>
                </a:solidFill>
                <a:latin typeface="Times New Roman" pitchFamily="18" charset="0"/>
                <a:cs typeface="Times New Roman" pitchFamily="18" charset="0"/>
              </a:rPr>
              <a:t>医疗应用</a:t>
            </a:r>
          </a:p>
        </p:txBody>
      </p:sp>
      <p:sp>
        <p:nvSpPr>
          <p:cNvPr id="198658" name="内容占位符 2"/>
          <p:cNvSpPr>
            <a:spLocks noGrp="1"/>
          </p:cNvSpPr>
          <p:nvPr>
            <p:ph idx="4294967295"/>
          </p:nvPr>
        </p:nvSpPr>
        <p:spPr>
          <a:xfrm>
            <a:off x="357158" y="1472425"/>
            <a:ext cx="5715040" cy="2886069"/>
          </a:xfrm>
        </p:spPr>
        <p:txBody>
          <a:bodyPr/>
          <a:lstStyle/>
          <a:p>
            <a:pPr marL="269875" indent="-269875">
              <a:lnSpc>
                <a:spcPct val="110000"/>
              </a:lnSpc>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远程医疗将计算机、多媒体、互联网与医疗技术相结合，以提高诊断与医疗水平，降低医疗开支</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基于互联网的远程医疗系统</a:t>
            </a:r>
            <a:r>
              <a:rPr lang="zh-CN" altLang="en-US" sz="2000" kern="1200" dirty="0">
                <a:solidFill>
                  <a:srgbClr val="C00000"/>
                </a:solidFill>
                <a:latin typeface="Times New Roman" pitchFamily="18" charset="0"/>
                <a:ea typeface="微软雅黑" pitchFamily="34" charset="-122"/>
                <a:cs typeface="Times New Roman" pitchFamily="18" charset="0"/>
              </a:rPr>
              <a:t>利用高速网络实现实时图像与语音的交互</a:t>
            </a:r>
            <a:r>
              <a:rPr lang="zh-CN" altLang="en-US" sz="2000" kern="1200" dirty="0">
                <a:solidFill>
                  <a:srgbClr val="1A3868"/>
                </a:solidFill>
                <a:latin typeface="Times New Roman" pitchFamily="18" charset="0"/>
                <a:ea typeface="微软雅黑" pitchFamily="34" charset="-122"/>
                <a:cs typeface="Times New Roman" pitchFamily="18" charset="0"/>
              </a:rPr>
              <a:t>，实现专家与病人、专家与医务人员之间的异地会诊、治疗与护理</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广义的远程医疗还应该包括远程医学教育、远程医疗保健咨询。</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标题 1"/>
          <p:cNvSpPr>
            <a:spLocks noGrp="1"/>
          </p:cNvSpPr>
          <p:nvPr>
            <p:ph type="title" idx="4294967295"/>
          </p:nvPr>
        </p:nvSpPr>
        <p:spPr>
          <a:xfrm>
            <a:off x="357203" y="643724"/>
            <a:ext cx="64293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6. </a:t>
            </a:r>
            <a:r>
              <a:rPr lang="zh-CN" altLang="en-US" sz="2400" kern="1200" dirty="0" smtClean="0">
                <a:solidFill>
                  <a:srgbClr val="007D7A"/>
                </a:solidFill>
                <a:latin typeface="Times New Roman" pitchFamily="18" charset="0"/>
                <a:cs typeface="Times New Roman" pitchFamily="18" charset="0"/>
              </a:rPr>
              <a:t>搜索引擎</a:t>
            </a:r>
            <a:r>
              <a:rPr lang="zh-CN" altLang="en-US" sz="2400" kern="1200" dirty="0">
                <a:solidFill>
                  <a:srgbClr val="007D7A"/>
                </a:solidFill>
                <a:latin typeface="Times New Roman" pitchFamily="18" charset="0"/>
                <a:cs typeface="Times New Roman" pitchFamily="18" charset="0"/>
              </a:rPr>
              <a:t>应用</a:t>
            </a:r>
          </a:p>
        </p:txBody>
      </p:sp>
      <p:sp>
        <p:nvSpPr>
          <p:cNvPr id="200706" name="内容占位符 2"/>
          <p:cNvSpPr>
            <a:spLocks noGrp="1"/>
          </p:cNvSpPr>
          <p:nvPr>
            <p:ph idx="4294967295"/>
          </p:nvPr>
        </p:nvSpPr>
        <p:spPr>
          <a:xfrm>
            <a:off x="393701" y="1358098"/>
            <a:ext cx="5535621" cy="3197225"/>
          </a:xfrm>
        </p:spPr>
        <p:txBody>
          <a:bodyPr/>
          <a:lstStyle/>
          <a:p>
            <a:pPr marL="174625" indent="-174625">
              <a:lnSpc>
                <a:spcPct val="12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搜索引擎是运行在</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上的应用软件系统，以一定的策略</a:t>
            </a:r>
            <a:r>
              <a:rPr lang="zh-CN" altLang="en-US" sz="2000" kern="1200" dirty="0">
                <a:solidFill>
                  <a:srgbClr val="C00000"/>
                </a:solidFill>
                <a:latin typeface="Times New Roman" pitchFamily="18" charset="0"/>
                <a:ea typeface="微软雅黑" pitchFamily="34" charset="-122"/>
                <a:cs typeface="Times New Roman" pitchFamily="18" charset="0"/>
              </a:rPr>
              <a:t>在</a:t>
            </a:r>
            <a:r>
              <a:rPr lang="en-US" altLang="zh-CN" sz="2000" kern="1200" dirty="0">
                <a:solidFill>
                  <a:srgbClr val="C00000"/>
                </a:solidFill>
                <a:latin typeface="Times New Roman" pitchFamily="18" charset="0"/>
                <a:ea typeface="微软雅黑" pitchFamily="34" charset="-122"/>
                <a:cs typeface="Times New Roman" pitchFamily="18" charset="0"/>
              </a:rPr>
              <a:t>Web</a:t>
            </a:r>
            <a:r>
              <a:rPr lang="zh-CN" altLang="en-US" sz="2000" kern="1200" dirty="0">
                <a:solidFill>
                  <a:srgbClr val="C00000"/>
                </a:solidFill>
                <a:latin typeface="Times New Roman" pitchFamily="18" charset="0"/>
                <a:ea typeface="微软雅黑" pitchFamily="34" charset="-122"/>
                <a:cs typeface="Times New Roman" pitchFamily="18" charset="0"/>
              </a:rPr>
              <a:t>上搜索和发现信息</a:t>
            </a:r>
            <a:r>
              <a:rPr lang="zh-CN" altLang="en-US" sz="2000" kern="1200" dirty="0">
                <a:solidFill>
                  <a:srgbClr val="1A3868"/>
                </a:solidFill>
                <a:latin typeface="Times New Roman" pitchFamily="18" charset="0"/>
                <a:ea typeface="微软雅黑" pitchFamily="34" charset="-122"/>
                <a:cs typeface="Times New Roman" pitchFamily="18" charset="0"/>
              </a:rPr>
              <a:t>，对信息进行理解、提取、组织和处理，能极大地提高</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应用的广度与深度；</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74625" indent="-174625">
              <a:lnSpc>
                <a:spcPct val="12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搜索引擎基本上可以分为两种：</a:t>
            </a:r>
            <a:r>
              <a:rPr lang="zh-CN" altLang="en-US" sz="2000" kern="1200" dirty="0">
                <a:solidFill>
                  <a:srgbClr val="C00000"/>
                </a:solidFill>
                <a:latin typeface="Times New Roman" pitchFamily="18" charset="0"/>
                <a:ea typeface="微软雅黑" pitchFamily="34" charset="-122"/>
                <a:cs typeface="Times New Roman" pitchFamily="18" charset="0"/>
              </a:rPr>
              <a:t>目录导航式搜索引擎</a:t>
            </a:r>
            <a:r>
              <a:rPr lang="zh-CN" altLang="en-US" sz="2000" kern="1200" dirty="0">
                <a:solidFill>
                  <a:srgbClr val="1A3868"/>
                </a:solidFill>
                <a:latin typeface="Times New Roman" pitchFamily="18" charset="0"/>
                <a:ea typeface="微软雅黑" pitchFamily="34" charset="-122"/>
                <a:cs typeface="Times New Roman" pitchFamily="18" charset="0"/>
              </a:rPr>
              <a:t>与</a:t>
            </a:r>
            <a:r>
              <a:rPr lang="zh-CN" altLang="en-US" sz="2000" kern="1200" dirty="0">
                <a:solidFill>
                  <a:srgbClr val="C00000"/>
                </a:solidFill>
                <a:latin typeface="Times New Roman" pitchFamily="18" charset="0"/>
                <a:ea typeface="微软雅黑" pitchFamily="34" charset="-122"/>
                <a:cs typeface="Times New Roman" pitchFamily="18" charset="0"/>
              </a:rPr>
              <a:t>网页搜索引擎</a:t>
            </a:r>
            <a:r>
              <a:rPr lang="zh-CN" altLang="en-US" sz="2000" kern="1200" dirty="0">
                <a:solidFill>
                  <a:srgbClr val="1A3868"/>
                </a:solidFill>
                <a:latin typeface="Times New Roman" pitchFamily="18" charset="0"/>
                <a:ea typeface="微软雅黑" pitchFamily="34" charset="-122"/>
                <a:cs typeface="Times New Roman" pitchFamily="18" charset="0"/>
              </a:rPr>
              <a:t>，业界使用</a:t>
            </a:r>
            <a:r>
              <a:rPr lang="en-US" altLang="en-US"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搜索引擎</a:t>
            </a:r>
            <a:r>
              <a:rPr lang="en-US" altLang="en-US"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术语时，通常是指网页搜索引擎。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标题 1"/>
          <p:cNvSpPr>
            <a:spLocks noGrp="1"/>
          </p:cNvSpPr>
          <p:nvPr>
            <p:ph type="title" idx="4294967295"/>
          </p:nvPr>
        </p:nvSpPr>
        <p:spPr>
          <a:xfrm>
            <a:off x="428596" y="786600"/>
            <a:ext cx="5132388"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蜘蛛、爬虫、爬行</a:t>
            </a:r>
          </a:p>
        </p:txBody>
      </p:sp>
      <p:sp>
        <p:nvSpPr>
          <p:cNvPr id="201730" name="内容占位符 2"/>
          <p:cNvSpPr>
            <a:spLocks noGrp="1"/>
          </p:cNvSpPr>
          <p:nvPr>
            <p:ph idx="4294967295"/>
          </p:nvPr>
        </p:nvSpPr>
        <p:spPr>
          <a:xfrm>
            <a:off x="428596" y="1634347"/>
            <a:ext cx="5461009" cy="2581271"/>
          </a:xfrm>
        </p:spPr>
        <p:txBody>
          <a:bodyPr/>
          <a:lstStyle/>
          <a:p>
            <a:pPr marL="269875" indent="-269875">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搜索引擎是通过一种特定规律的软件（搜索器）跟踪网页的链接，</a:t>
            </a:r>
            <a:r>
              <a:rPr lang="zh-CN" altLang="en-US" sz="2000" kern="1200" dirty="0">
                <a:solidFill>
                  <a:srgbClr val="C00000"/>
                </a:solidFill>
                <a:latin typeface="Times New Roman" pitchFamily="18" charset="0"/>
                <a:ea typeface="微软雅黑" pitchFamily="34" charset="-122"/>
                <a:cs typeface="Times New Roman" pitchFamily="18" charset="0"/>
              </a:rPr>
              <a:t>从一个链接“爬行”到另外一个链接</a:t>
            </a:r>
            <a:r>
              <a:rPr lang="zh-CN" altLang="en-US" sz="2000" kern="1200" dirty="0">
                <a:solidFill>
                  <a:srgbClr val="1A3868"/>
                </a:solidFill>
                <a:latin typeface="Times New Roman" pitchFamily="18" charset="0"/>
                <a:ea typeface="微软雅黑" pitchFamily="34" charset="-122"/>
                <a:cs typeface="Times New Roman" pitchFamily="18" charset="0"/>
              </a:rPr>
              <a:t>，像蜘蛛在蜘蛛网上爬行一样，被称为“蜘蛛（</a:t>
            </a:r>
            <a:r>
              <a:rPr lang="en-US" altLang="zh-CN" sz="2000" kern="1200" dirty="0">
                <a:solidFill>
                  <a:srgbClr val="1A3868"/>
                </a:solidFill>
                <a:latin typeface="Times New Roman" pitchFamily="18" charset="0"/>
                <a:ea typeface="微软雅黑" pitchFamily="34" charset="-122"/>
                <a:cs typeface="Times New Roman" pitchFamily="18" charset="0"/>
              </a:rPr>
              <a:t>spider</a:t>
            </a:r>
            <a:r>
              <a:rPr lang="zh-CN" altLang="en-US" sz="2000" kern="1200" dirty="0">
                <a:solidFill>
                  <a:srgbClr val="1A3868"/>
                </a:solidFill>
                <a:latin typeface="Times New Roman" pitchFamily="18" charset="0"/>
                <a:ea typeface="微软雅黑" pitchFamily="34" charset="-122"/>
                <a:cs typeface="Times New Roman" pitchFamily="18" charset="0"/>
              </a:rPr>
              <a:t>）”或“爬虫（</a:t>
            </a:r>
            <a:r>
              <a:rPr lang="en-US" altLang="zh-CN" sz="2000" kern="1200" dirty="0">
                <a:solidFill>
                  <a:srgbClr val="1A3868"/>
                </a:solidFill>
                <a:latin typeface="Times New Roman" pitchFamily="18" charset="0"/>
                <a:ea typeface="微软雅黑" pitchFamily="34" charset="-122"/>
                <a:cs typeface="Times New Roman" pitchFamily="18" charset="0"/>
              </a:rPr>
              <a:t>crawler</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a:t>
            </a:r>
          </a:p>
          <a:p>
            <a:pPr>
              <a:lnSpc>
                <a:spcPct val="150000"/>
              </a:lnSpc>
            </a:pPr>
            <a:endParaRPr lang="zh-CN" altLang="en-US"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标题 1"/>
          <p:cNvSpPr>
            <a:spLocks noGrp="1"/>
          </p:cNvSpPr>
          <p:nvPr>
            <p:ph type="title" idx="4294967295"/>
          </p:nvPr>
        </p:nvSpPr>
        <p:spPr>
          <a:xfrm>
            <a:off x="374650" y="643724"/>
            <a:ext cx="64293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搜索引擎的组成</a:t>
            </a:r>
          </a:p>
        </p:txBody>
      </p:sp>
      <p:sp>
        <p:nvSpPr>
          <p:cNvPr id="202754" name="内容占位符 2"/>
          <p:cNvSpPr>
            <a:spLocks noGrp="1"/>
          </p:cNvSpPr>
          <p:nvPr>
            <p:ph idx="4294967295"/>
          </p:nvPr>
        </p:nvSpPr>
        <p:spPr>
          <a:xfrm>
            <a:off x="376253" y="1358098"/>
            <a:ext cx="6481763" cy="3243261"/>
          </a:xfrm>
        </p:spPr>
        <p:txBody>
          <a:bodyPr/>
          <a:lstStyle/>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搜索器</a:t>
            </a:r>
          </a:p>
          <a:p>
            <a:pPr marL="533400" lvl="1" indent="-174625"/>
            <a:r>
              <a:rPr lang="zh-CN" altLang="en-US" kern="1200" dirty="0">
                <a:solidFill>
                  <a:srgbClr val="1A3868"/>
                </a:solidFill>
                <a:latin typeface="Times New Roman" pitchFamily="18" charset="0"/>
                <a:ea typeface="微软雅黑" pitchFamily="34" charset="-122"/>
                <a:cs typeface="Times New Roman" pitchFamily="18" charset="0"/>
              </a:rPr>
              <a:t>根据事先制定的策略</a:t>
            </a:r>
            <a:r>
              <a:rPr lang="zh-CN" altLang="en-US" kern="1200" dirty="0">
                <a:solidFill>
                  <a:srgbClr val="C00000"/>
                </a:solidFill>
                <a:latin typeface="Times New Roman" pitchFamily="18" charset="0"/>
                <a:ea typeface="微软雅黑" pitchFamily="34" charset="-122"/>
                <a:cs typeface="Times New Roman" pitchFamily="18" charset="0"/>
              </a:rPr>
              <a:t>确定</a:t>
            </a:r>
            <a:r>
              <a:rPr lang="en-US" altLang="zh-CN" kern="1200" dirty="0">
                <a:solidFill>
                  <a:srgbClr val="C00000"/>
                </a:solidFill>
                <a:latin typeface="Times New Roman" pitchFamily="18" charset="0"/>
                <a:ea typeface="微软雅黑" pitchFamily="34" charset="-122"/>
                <a:cs typeface="Times New Roman" pitchFamily="18" charset="0"/>
              </a:rPr>
              <a:t>URL</a:t>
            </a:r>
            <a:r>
              <a:rPr lang="zh-CN" altLang="en-US" kern="1200" dirty="0">
                <a:solidFill>
                  <a:srgbClr val="C00000"/>
                </a:solidFill>
                <a:latin typeface="Times New Roman" pitchFamily="18" charset="0"/>
                <a:ea typeface="微软雅黑" pitchFamily="34" charset="-122"/>
                <a:cs typeface="Times New Roman" pitchFamily="18" charset="0"/>
              </a:rPr>
              <a:t>列表</a:t>
            </a:r>
            <a:endParaRPr lang="en-US" altLang="zh-CN" kern="1200" dirty="0">
              <a:solidFill>
                <a:srgbClr val="C00000"/>
              </a:solidFill>
              <a:latin typeface="Times New Roman" pitchFamily="18" charset="0"/>
              <a:ea typeface="微软雅黑" pitchFamily="34" charset="-122"/>
              <a:cs typeface="Times New Roman" pitchFamily="18" charset="0"/>
            </a:endParaRPr>
          </a:p>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索引器</a:t>
            </a:r>
          </a:p>
          <a:p>
            <a:pPr marL="533400" lvl="1" indent="-174625"/>
            <a:r>
              <a:rPr lang="zh-CN" altLang="en-US" kern="1200" dirty="0">
                <a:solidFill>
                  <a:srgbClr val="C00000"/>
                </a:solidFill>
                <a:latin typeface="Times New Roman" pitchFamily="18" charset="0"/>
                <a:ea typeface="微软雅黑" pitchFamily="34" charset="-122"/>
                <a:cs typeface="Times New Roman" pitchFamily="18" charset="0"/>
              </a:rPr>
              <a:t>理解</a:t>
            </a:r>
            <a:r>
              <a:rPr lang="zh-CN" altLang="en-US" kern="1200" dirty="0">
                <a:solidFill>
                  <a:srgbClr val="1A3868"/>
                </a:solidFill>
                <a:latin typeface="Times New Roman" pitchFamily="18" charset="0"/>
                <a:ea typeface="微软雅黑" pitchFamily="34" charset="-122"/>
                <a:cs typeface="Times New Roman" pitchFamily="18" charset="0"/>
              </a:rPr>
              <a:t>获取的信息，</a:t>
            </a:r>
            <a:r>
              <a:rPr lang="zh-CN" altLang="en-US" kern="1200" dirty="0">
                <a:solidFill>
                  <a:srgbClr val="C00000"/>
                </a:solidFill>
                <a:latin typeface="Times New Roman" pitchFamily="18" charset="0"/>
                <a:ea typeface="微软雅黑" pitchFamily="34" charset="-122"/>
                <a:cs typeface="Times New Roman" pitchFamily="18" charset="0"/>
              </a:rPr>
              <a:t>分类建立索引</a:t>
            </a:r>
            <a:endParaRPr lang="en-US" altLang="zh-CN" kern="1200" dirty="0">
              <a:solidFill>
                <a:srgbClr val="C00000"/>
              </a:solidFill>
              <a:latin typeface="Times New Roman" pitchFamily="18" charset="0"/>
              <a:ea typeface="微软雅黑" pitchFamily="34" charset="-122"/>
              <a:cs typeface="Times New Roman" pitchFamily="18" charset="0"/>
            </a:endParaRPr>
          </a:p>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检索器</a:t>
            </a:r>
          </a:p>
          <a:p>
            <a:pPr marL="533400" lvl="1" indent="-174625"/>
            <a:r>
              <a:rPr lang="zh-CN" altLang="en-US" kern="1200" dirty="0">
                <a:solidFill>
                  <a:srgbClr val="1A3868"/>
                </a:solidFill>
                <a:latin typeface="Times New Roman" pitchFamily="18" charset="0"/>
                <a:ea typeface="微软雅黑" pitchFamily="34" charset="-122"/>
                <a:cs typeface="Times New Roman" pitchFamily="18" charset="0"/>
              </a:rPr>
              <a:t>根据输入的搜索关键字，</a:t>
            </a:r>
            <a:r>
              <a:rPr lang="zh-CN" altLang="en-US" kern="1200" dirty="0">
                <a:solidFill>
                  <a:srgbClr val="C00000"/>
                </a:solidFill>
                <a:latin typeface="Times New Roman" pitchFamily="18" charset="0"/>
                <a:ea typeface="微软雅黑" pitchFamily="34" charset="-122"/>
                <a:cs typeface="Times New Roman" pitchFamily="18" charset="0"/>
              </a:rPr>
              <a:t>在索引库中快速检索</a:t>
            </a:r>
            <a:endParaRPr lang="en-US" altLang="zh-CN" kern="1200" dirty="0">
              <a:solidFill>
                <a:srgbClr val="C00000"/>
              </a:solidFill>
              <a:latin typeface="Times New Roman" pitchFamily="18" charset="0"/>
              <a:ea typeface="微软雅黑" pitchFamily="34" charset="-122"/>
              <a:cs typeface="Times New Roman" pitchFamily="18" charset="0"/>
            </a:endParaRPr>
          </a:p>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用户接口</a:t>
            </a:r>
          </a:p>
          <a:p>
            <a:pPr marL="533400" lvl="1" indent="-174625"/>
            <a:r>
              <a:rPr lang="zh-CN" altLang="en-US" kern="1200" dirty="0">
                <a:solidFill>
                  <a:srgbClr val="1A3868"/>
                </a:solidFill>
                <a:latin typeface="Times New Roman" pitchFamily="18" charset="0"/>
                <a:ea typeface="微软雅黑" pitchFamily="34" charset="-122"/>
                <a:cs typeface="Times New Roman" pitchFamily="18" charset="0"/>
              </a:rPr>
              <a:t>输入查询要求，</a:t>
            </a:r>
            <a:r>
              <a:rPr lang="zh-CN" altLang="en-US" kern="1200" dirty="0">
                <a:solidFill>
                  <a:srgbClr val="C00000"/>
                </a:solidFill>
                <a:latin typeface="Times New Roman" pitchFamily="18" charset="0"/>
                <a:ea typeface="微软雅黑" pitchFamily="34" charset="-122"/>
                <a:cs typeface="Times New Roman" pitchFamily="18" charset="0"/>
              </a:rPr>
              <a:t>显示查询结果</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标题 1"/>
          <p:cNvSpPr>
            <a:spLocks noGrp="1"/>
          </p:cNvSpPr>
          <p:nvPr>
            <p:ph type="title" idx="4294967295"/>
          </p:nvPr>
        </p:nvSpPr>
        <p:spPr>
          <a:xfrm>
            <a:off x="285720" y="643724"/>
            <a:ext cx="6630988" cy="857250"/>
          </a:xfrm>
        </p:spPr>
        <p:txBody>
          <a:bodyPr/>
          <a:lstStyle/>
          <a:p>
            <a:pPr algn="l"/>
            <a:r>
              <a:rPr lang="zh-CN" altLang="en-US" sz="2400" kern="1200" dirty="0">
                <a:solidFill>
                  <a:srgbClr val="007D7A"/>
                </a:solidFill>
                <a:latin typeface="Times New Roman" pitchFamily="18" charset="0"/>
                <a:cs typeface="Times New Roman" pitchFamily="18" charset="0"/>
              </a:rPr>
              <a:t>三</a:t>
            </a:r>
            <a:r>
              <a:rPr lang="zh-CN" altLang="en-US" sz="2400" kern="1200" dirty="0" smtClean="0">
                <a:solidFill>
                  <a:srgbClr val="007D7A"/>
                </a:solidFill>
                <a:latin typeface="Times New Roman" pitchFamily="18" charset="0"/>
                <a:cs typeface="Times New Roman" pitchFamily="18" charset="0"/>
              </a:rPr>
              <a:t>、博客、</a:t>
            </a:r>
            <a:r>
              <a:rPr lang="zh-CN" altLang="en-US" sz="2400" kern="1200" dirty="0">
                <a:solidFill>
                  <a:srgbClr val="007D7A"/>
                </a:solidFill>
                <a:latin typeface="Times New Roman" pitchFamily="18" charset="0"/>
                <a:cs typeface="Times New Roman" pitchFamily="18" charset="0"/>
              </a:rPr>
              <a:t>播客、网络电视与网络电话应用</a:t>
            </a:r>
          </a:p>
        </p:txBody>
      </p:sp>
      <p:sp>
        <p:nvSpPr>
          <p:cNvPr id="206855" name="内容占位符 2"/>
          <p:cNvSpPr>
            <a:spLocks noGrp="1"/>
          </p:cNvSpPr>
          <p:nvPr>
            <p:ph idx="4294967295"/>
          </p:nvPr>
        </p:nvSpPr>
        <p:spPr>
          <a:xfrm>
            <a:off x="306403" y="1343823"/>
            <a:ext cx="5837233" cy="1800225"/>
          </a:xfrm>
        </p:spPr>
        <p:txBody>
          <a:bodyPr/>
          <a:lstStyle/>
          <a:p>
            <a:pPr>
              <a:buFontTx/>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博</a:t>
            </a:r>
            <a:r>
              <a:rPr lang="zh-CN" altLang="en-US" b="1" kern="1200" dirty="0">
                <a:solidFill>
                  <a:srgbClr val="007D7A"/>
                </a:solidFill>
                <a:latin typeface="Times New Roman" pitchFamily="18" charset="0"/>
                <a:ea typeface="+mj-ea"/>
                <a:cs typeface="Times New Roman" pitchFamily="18" charset="0"/>
              </a:rPr>
              <a:t>客</a:t>
            </a:r>
          </a:p>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博</a:t>
            </a:r>
            <a:r>
              <a:rPr lang="zh-CN" altLang="en-US" sz="2000" kern="1200" dirty="0">
                <a:solidFill>
                  <a:srgbClr val="1A3868"/>
                </a:solidFill>
                <a:latin typeface="Times New Roman" pitchFamily="18" charset="0"/>
                <a:ea typeface="微软雅黑" pitchFamily="34" charset="-122"/>
                <a:cs typeface="Times New Roman" pitchFamily="18" charset="0"/>
              </a:rPr>
              <a:t>客</a:t>
            </a:r>
            <a:r>
              <a:rPr lang="en-US" altLang="zh-CN" sz="2000" kern="1200" dirty="0">
                <a:solidFill>
                  <a:srgbClr val="1A3868"/>
                </a:solidFill>
                <a:latin typeface="Times New Roman" pitchFamily="18" charset="0"/>
                <a:ea typeface="微软雅黑" pitchFamily="34" charset="-122"/>
                <a:cs typeface="Times New Roman" pitchFamily="18" charset="0"/>
              </a:rPr>
              <a:t>(blog)</a:t>
            </a:r>
            <a:r>
              <a:rPr lang="zh-CN" altLang="en-US" sz="2000" kern="1200" dirty="0">
                <a:solidFill>
                  <a:srgbClr val="1A3868"/>
                </a:solidFill>
                <a:latin typeface="Times New Roman" pitchFamily="18" charset="0"/>
                <a:ea typeface="微软雅黑" pitchFamily="34" charset="-122"/>
                <a:cs typeface="Times New Roman" pitchFamily="18" charset="0"/>
              </a:rPr>
              <a:t>又称网络日志，以文章形式在互联网上发表和共享信息，技术上属于网络共享空间，形式上属于个人互联网出版物。</a:t>
            </a:r>
          </a:p>
        </p:txBody>
      </p:sp>
      <p:graphicFrame>
        <p:nvGraphicFramePr>
          <p:cNvPr id="206853" name="Object 1"/>
          <p:cNvGraphicFramePr>
            <a:graphicFrameLocks noChangeAspect="1"/>
          </p:cNvGraphicFramePr>
          <p:nvPr/>
        </p:nvGraphicFramePr>
        <p:xfrm>
          <a:off x="1928794" y="2844644"/>
          <a:ext cx="3786214" cy="2156792"/>
        </p:xfrm>
        <a:graphic>
          <a:graphicData uri="http://schemas.openxmlformats.org/presentationml/2006/ole">
            <p:oleObj spid="_x0000_s221186" name="Visio" r:id="rId3" imgW="3862844" imgH="2200772" progId="">
              <p:embed/>
            </p:oleObj>
          </a:graphicData>
        </a:graphic>
      </p:graphicFrame>
      <p:sp>
        <p:nvSpPr>
          <p:cNvPr id="206856" name="Rectangle 6"/>
          <p:cNvSpPr>
            <a:spLocks noChangeArrowheads="1"/>
          </p:cNvSpPr>
          <p:nvPr/>
        </p:nvSpPr>
        <p:spPr bwMode="auto">
          <a:xfrm>
            <a:off x="571472" y="3144048"/>
            <a:ext cx="1285884" cy="707886"/>
          </a:xfrm>
          <a:prstGeom prst="rect">
            <a:avLst/>
          </a:prstGeom>
          <a:noFill/>
          <a:ln w="9525">
            <a:noFill/>
            <a:miter lim="800000"/>
            <a:headEnd/>
            <a:tailEnd/>
          </a:ln>
        </p:spPr>
        <p:txBody>
          <a:bodyPr wrap="square">
            <a:spAutoFit/>
          </a:bodyPr>
          <a:lstStyle/>
          <a:p>
            <a:r>
              <a:rPr lang="zh-CN" altLang="en-US" sz="2000" b="0" u="none" dirty="0">
                <a:solidFill>
                  <a:srgbClr val="1A3868"/>
                </a:solidFill>
              </a:rPr>
              <a:t>博客产业链的结构</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标题 1"/>
          <p:cNvSpPr>
            <a:spLocks noGrp="1"/>
          </p:cNvSpPr>
          <p:nvPr>
            <p:ph type="title" idx="4294967295"/>
          </p:nvPr>
        </p:nvSpPr>
        <p:spPr>
          <a:xfrm>
            <a:off x="428641" y="643718"/>
            <a:ext cx="64293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播</a:t>
            </a:r>
            <a:r>
              <a:rPr lang="zh-CN" altLang="en-US" sz="2400" kern="1200" dirty="0">
                <a:solidFill>
                  <a:srgbClr val="007D7A"/>
                </a:solidFill>
                <a:latin typeface="Times New Roman" pitchFamily="18" charset="0"/>
                <a:cs typeface="Times New Roman" pitchFamily="18" charset="0"/>
              </a:rPr>
              <a:t>客</a:t>
            </a:r>
          </a:p>
        </p:txBody>
      </p:sp>
      <p:sp>
        <p:nvSpPr>
          <p:cNvPr id="207874" name="内容占位符 2"/>
          <p:cNvSpPr>
            <a:spLocks noGrp="1"/>
          </p:cNvSpPr>
          <p:nvPr>
            <p:ph idx="4294967295"/>
          </p:nvPr>
        </p:nvSpPr>
        <p:spPr>
          <a:xfrm>
            <a:off x="465155" y="1346989"/>
            <a:ext cx="5392730" cy="939797"/>
          </a:xfrm>
        </p:spPr>
        <p:txBody>
          <a:bodyPr/>
          <a:lstStyle/>
          <a:p>
            <a:pPr marL="269875" indent="-269875">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播客（</a:t>
            </a:r>
            <a:r>
              <a:rPr lang="en-US" altLang="zh-CN" sz="2000" kern="1200" dirty="0">
                <a:solidFill>
                  <a:srgbClr val="1A3868"/>
                </a:solidFill>
                <a:latin typeface="Times New Roman" pitchFamily="18" charset="0"/>
                <a:ea typeface="微软雅黑" pitchFamily="34" charset="-122"/>
                <a:cs typeface="Times New Roman" pitchFamily="18" charset="0"/>
              </a:rPr>
              <a:t>podcast</a:t>
            </a:r>
            <a:r>
              <a:rPr lang="zh-CN" altLang="en-US" sz="2000" kern="1200" dirty="0">
                <a:solidFill>
                  <a:srgbClr val="1A3868"/>
                </a:solidFill>
                <a:latin typeface="Times New Roman" pitchFamily="18" charset="0"/>
                <a:ea typeface="微软雅黑" pitchFamily="34" charset="-122"/>
                <a:cs typeface="Times New Roman" pitchFamily="18" charset="0"/>
              </a:rPr>
              <a:t>）是基于互联网的数字广播技术之一；用户自己也可以制作节目，并传输到网上共享。</a:t>
            </a:r>
          </a:p>
        </p:txBody>
      </p:sp>
      <p:sp>
        <p:nvSpPr>
          <p:cNvPr id="207875" name="标题 1"/>
          <p:cNvSpPr>
            <a:spLocks/>
          </p:cNvSpPr>
          <p:nvPr/>
        </p:nvSpPr>
        <p:spPr bwMode="auto">
          <a:xfrm>
            <a:off x="428641" y="2358230"/>
            <a:ext cx="6429375" cy="857250"/>
          </a:xfrm>
          <a:prstGeom prst="rect">
            <a:avLst/>
          </a:prstGeom>
          <a:noFill/>
          <a:ln w="9525">
            <a:noFill/>
            <a:miter lim="800000"/>
            <a:headEnd/>
            <a:tailEnd/>
          </a:ln>
        </p:spPr>
        <p:txBody>
          <a:bodyPr anchor="ctr"/>
          <a:lstStyle/>
          <a:p>
            <a:pPr marL="342900" indent="-342900" eaLnBrk="0" hangingPunct="0"/>
            <a:r>
              <a:rPr lang="en-US" altLang="zh-CN" sz="2400" u="none" dirty="0" smtClean="0">
                <a:solidFill>
                  <a:srgbClr val="007D7A"/>
                </a:solidFill>
                <a:ea typeface="+mj-ea"/>
              </a:rPr>
              <a:t>3. </a:t>
            </a:r>
            <a:r>
              <a:rPr lang="zh-CN" altLang="en-US" sz="2400" u="none" dirty="0" smtClean="0">
                <a:solidFill>
                  <a:srgbClr val="007D7A"/>
                </a:solidFill>
                <a:ea typeface="+mj-ea"/>
              </a:rPr>
              <a:t>网络</a:t>
            </a:r>
            <a:r>
              <a:rPr lang="zh-CN" altLang="en-US" sz="2400" u="none" dirty="0">
                <a:solidFill>
                  <a:srgbClr val="007D7A"/>
                </a:solidFill>
                <a:ea typeface="+mj-ea"/>
              </a:rPr>
              <a:t>电视</a:t>
            </a:r>
          </a:p>
        </p:txBody>
      </p:sp>
      <p:sp>
        <p:nvSpPr>
          <p:cNvPr id="207876" name="内容占位符 2"/>
          <p:cNvSpPr>
            <a:spLocks/>
          </p:cNvSpPr>
          <p:nvPr/>
        </p:nvSpPr>
        <p:spPr bwMode="auto">
          <a:xfrm>
            <a:off x="504842" y="3001172"/>
            <a:ext cx="5602296" cy="1357322"/>
          </a:xfrm>
          <a:prstGeom prst="rect">
            <a:avLst/>
          </a:prstGeom>
          <a:noFill/>
          <a:ln w="9525">
            <a:noFill/>
            <a:miter lim="800000"/>
            <a:headEnd/>
            <a:tailEnd/>
          </a:ln>
        </p:spPr>
        <p:txBody>
          <a:bodyPr/>
          <a:lstStyle/>
          <a:p>
            <a:pPr marL="269875" indent="-269875" eaLnBrk="0" hangingPunct="0">
              <a:lnSpc>
                <a:spcPct val="110000"/>
              </a:lnSpc>
              <a:spcBef>
                <a:spcPct val="20000"/>
              </a:spcBef>
              <a:buFontTx/>
              <a:buChar char="•"/>
            </a:pPr>
            <a:r>
              <a:rPr lang="zh-CN" altLang="en-US" sz="2000" b="0" u="none" dirty="0">
                <a:solidFill>
                  <a:srgbClr val="1A3868"/>
                </a:solidFill>
              </a:rPr>
              <a:t>网络电视（</a:t>
            </a:r>
            <a:r>
              <a:rPr lang="en-US" altLang="zh-CN" sz="2000" b="0" u="none" dirty="0">
                <a:solidFill>
                  <a:srgbClr val="1A3868"/>
                </a:solidFill>
              </a:rPr>
              <a:t>IPTV</a:t>
            </a:r>
            <a:r>
              <a:rPr lang="zh-CN" altLang="en-US" sz="2000" b="0" u="none" dirty="0">
                <a:solidFill>
                  <a:srgbClr val="1A3868"/>
                </a:solidFill>
              </a:rPr>
              <a:t>）通过宽带</a:t>
            </a:r>
            <a:r>
              <a:rPr lang="en-US" altLang="zh-CN" sz="2000" b="0" u="none" dirty="0">
                <a:solidFill>
                  <a:srgbClr val="1A3868"/>
                </a:solidFill>
              </a:rPr>
              <a:t>IP</a:t>
            </a:r>
            <a:r>
              <a:rPr lang="zh-CN" altLang="en-US" sz="2000" b="0" u="none" dirty="0">
                <a:solidFill>
                  <a:srgbClr val="1A3868"/>
                </a:solidFill>
              </a:rPr>
              <a:t>网络传输，可以实行与用户的互动点播，同时可以方便地将传统电视服务与</a:t>
            </a:r>
            <a:r>
              <a:rPr lang="en-US" altLang="zh-CN" sz="2000" b="0" u="none" dirty="0">
                <a:solidFill>
                  <a:srgbClr val="1A3868"/>
                </a:solidFill>
              </a:rPr>
              <a:t>Web</a:t>
            </a:r>
            <a:r>
              <a:rPr lang="zh-CN" altLang="en-US" sz="2000" b="0" u="none" dirty="0">
                <a:solidFill>
                  <a:srgbClr val="1A3868"/>
                </a:solidFill>
              </a:rPr>
              <a:t>浏览、</a:t>
            </a:r>
            <a:r>
              <a:rPr lang="en-US" altLang="zh-CN" sz="2000" b="0" u="none" dirty="0">
                <a:solidFill>
                  <a:srgbClr val="1A3868"/>
                </a:solidFill>
              </a:rPr>
              <a:t>E-Mail</a:t>
            </a:r>
            <a:r>
              <a:rPr lang="zh-CN" altLang="en-US" sz="2000" b="0" u="none" dirty="0">
                <a:solidFill>
                  <a:srgbClr val="1A3868"/>
                </a:solidFill>
              </a:rPr>
              <a:t>与其他互联网服务相结合；</a:t>
            </a:r>
            <a:endParaRPr lang="en-US" altLang="zh-CN" sz="2000" b="0" u="none" dirty="0">
              <a:solidFill>
                <a:srgbClr val="1A38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linds(horizontal)">
                                      <p:cBhvr>
                                        <p:cTn id="7" dur="500"/>
                                        <p:tgtEl>
                                          <p:spTgt spid="2078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7876"/>
                                        </p:tgtEl>
                                        <p:attrNameLst>
                                          <p:attrName>style.visibility</p:attrName>
                                        </p:attrNameLst>
                                      </p:cBhvr>
                                      <p:to>
                                        <p:strVal val="visible"/>
                                      </p:to>
                                    </p:set>
                                    <p:animEffect transition="in" filter="blinds(horizontal)">
                                      <p:cBhvr>
                                        <p:cTn id="10" dur="500"/>
                                        <p:tgtEl>
                                          <p:spTgt spid="20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P spid="2078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标题 1"/>
          <p:cNvSpPr>
            <a:spLocks noGrp="1"/>
          </p:cNvSpPr>
          <p:nvPr>
            <p:ph type="title" idx="4294967295"/>
          </p:nvPr>
        </p:nvSpPr>
        <p:spPr>
          <a:xfrm>
            <a:off x="285720" y="638960"/>
            <a:ext cx="6429375" cy="64770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网络</a:t>
            </a:r>
            <a:r>
              <a:rPr lang="zh-CN" altLang="en-US" sz="2400" kern="1200" dirty="0">
                <a:solidFill>
                  <a:srgbClr val="007D7A"/>
                </a:solidFill>
                <a:latin typeface="Times New Roman" pitchFamily="18" charset="0"/>
                <a:cs typeface="Times New Roman" pitchFamily="18" charset="0"/>
              </a:rPr>
              <a:t>电话与无线网络电话应用</a:t>
            </a:r>
          </a:p>
        </p:txBody>
      </p:sp>
      <p:sp>
        <p:nvSpPr>
          <p:cNvPr id="203784" name="内容占位符 2"/>
          <p:cNvSpPr>
            <a:spLocks noGrp="1"/>
          </p:cNvSpPr>
          <p:nvPr>
            <p:ph idx="4294967295"/>
          </p:nvPr>
        </p:nvSpPr>
        <p:spPr>
          <a:xfrm>
            <a:off x="395288" y="1250171"/>
            <a:ext cx="6337300" cy="3394075"/>
          </a:xfrm>
        </p:spPr>
        <p:txBody>
          <a:bodyPr/>
          <a:lstStyle/>
          <a:p>
            <a:pPr>
              <a:buFontTx/>
              <a:buNone/>
            </a:pPr>
            <a:r>
              <a:rPr lang="zh-CN" altLang="en-US" sz="2000" kern="1200" dirty="0">
                <a:solidFill>
                  <a:srgbClr val="1A3868"/>
                </a:solidFill>
                <a:latin typeface="Times New Roman" pitchFamily="18" charset="0"/>
                <a:ea typeface="微软雅黑" pitchFamily="34" charset="-122"/>
                <a:cs typeface="Times New Roman" pitchFamily="18" charset="0"/>
              </a:rPr>
              <a:t>网络电话的基本概念</a:t>
            </a:r>
            <a:endParaRPr lang="en-US" altLang="zh-CN" sz="2000" kern="1200" dirty="0">
              <a:solidFill>
                <a:srgbClr val="1A3868"/>
              </a:solidFill>
              <a:latin typeface="Times New Roman" pitchFamily="18" charset="0"/>
              <a:ea typeface="微软雅黑" pitchFamily="34" charset="-122"/>
              <a:cs typeface="Times New Roman" pitchFamily="18" charset="0"/>
            </a:endParaRPr>
          </a:p>
          <a:p>
            <a:r>
              <a:rPr lang="en-US" altLang="zh-CN" sz="2000" kern="1200" dirty="0">
                <a:solidFill>
                  <a:srgbClr val="C00000"/>
                </a:solidFill>
                <a:latin typeface="Times New Roman" pitchFamily="18" charset="0"/>
                <a:ea typeface="微软雅黑" pitchFamily="34" charset="-122"/>
                <a:cs typeface="Times New Roman" pitchFamily="18" charset="0"/>
              </a:rPr>
              <a:t>IP</a:t>
            </a:r>
            <a:r>
              <a:rPr lang="zh-CN" altLang="en-US" sz="2000" kern="1200" dirty="0">
                <a:solidFill>
                  <a:srgbClr val="C00000"/>
                </a:solidFill>
                <a:latin typeface="Times New Roman" pitchFamily="18" charset="0"/>
                <a:ea typeface="微软雅黑" pitchFamily="34" charset="-122"/>
                <a:cs typeface="Times New Roman" pitchFamily="18" charset="0"/>
              </a:rPr>
              <a:t>电话业务</a:t>
            </a:r>
            <a:r>
              <a:rPr lang="zh-CN" altLang="en-US" sz="2000" kern="1200" dirty="0">
                <a:solidFill>
                  <a:srgbClr val="1A3868"/>
                </a:solidFill>
                <a:latin typeface="Times New Roman" pitchFamily="18" charset="0"/>
                <a:ea typeface="微软雅黑" pitchFamily="34" charset="-122"/>
                <a:cs typeface="Times New Roman" pitchFamily="18" charset="0"/>
              </a:rPr>
              <a:t>：利用</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协议，通过</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网络或通过电话网络和</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网络共同提供的电话业务；</a:t>
            </a:r>
            <a:endParaRPr lang="en-US" altLang="zh-CN" sz="2000" kern="1200" dirty="0">
              <a:solidFill>
                <a:srgbClr val="1A3868"/>
              </a:solidFill>
              <a:latin typeface="Times New Roman" pitchFamily="18" charset="0"/>
              <a:ea typeface="微软雅黑" pitchFamily="34" charset="-122"/>
              <a:cs typeface="Times New Roman" pitchFamily="18" charset="0"/>
            </a:endParaRPr>
          </a:p>
          <a:p>
            <a:r>
              <a:rPr lang="zh-CN" altLang="en-US" sz="2000" kern="1200" dirty="0">
                <a:solidFill>
                  <a:srgbClr val="1A3868"/>
                </a:solidFill>
                <a:latin typeface="Times New Roman" pitchFamily="18" charset="0"/>
                <a:ea typeface="微软雅黑" pitchFamily="34" charset="-122"/>
                <a:cs typeface="Times New Roman" pitchFamily="18" charset="0"/>
              </a:rPr>
              <a:t>传统电话与</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电话系统的区别：</a:t>
            </a:r>
          </a:p>
        </p:txBody>
      </p:sp>
      <p:sp>
        <p:nvSpPr>
          <p:cNvPr id="2037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3782" name="Object 1"/>
          <p:cNvGraphicFramePr>
            <a:graphicFrameLocks noChangeAspect="1"/>
          </p:cNvGraphicFramePr>
          <p:nvPr/>
        </p:nvGraphicFramePr>
        <p:xfrm>
          <a:off x="642911" y="2763116"/>
          <a:ext cx="3429024" cy="2166881"/>
        </p:xfrm>
        <a:graphic>
          <a:graphicData uri="http://schemas.openxmlformats.org/presentationml/2006/ole">
            <p:oleObj spid="_x0000_s222210" name="Visio" r:id="rId3" imgW="2638955" imgH="1666649" progId="">
              <p:embed/>
            </p:oleObj>
          </a:graphicData>
        </a:graphic>
      </p:graphicFrame>
      <p:sp>
        <p:nvSpPr>
          <p:cNvPr id="2" name="AutoShape 7"/>
          <p:cNvSpPr>
            <a:spLocks/>
          </p:cNvSpPr>
          <p:nvPr/>
        </p:nvSpPr>
        <p:spPr bwMode="auto">
          <a:xfrm>
            <a:off x="4357686" y="3346466"/>
            <a:ext cx="1857387" cy="797714"/>
          </a:xfrm>
          <a:prstGeom prst="borderCallout2">
            <a:avLst>
              <a:gd name="adj1" fmla="val 11431"/>
              <a:gd name="adj2" fmla="val -3412"/>
              <a:gd name="adj3" fmla="val 11431"/>
              <a:gd name="adj4" fmla="val -28144"/>
              <a:gd name="adj5" fmla="val 100954"/>
              <a:gd name="adj6" fmla="val -53449"/>
            </a:avLst>
          </a:prstGeom>
          <a:solidFill>
            <a:schemeClr val="accent5">
              <a:lumMod val="50000"/>
            </a:schemeClr>
          </a:solidFill>
          <a:ln w="9525" algn="ctr">
            <a:solidFill>
              <a:schemeClr val="tx1"/>
            </a:solidFill>
            <a:miter lim="800000"/>
            <a:headEnd/>
            <a:tailEnd/>
          </a:ln>
        </p:spPr>
        <p:txBody>
          <a:bodyPr anchor="ctr"/>
          <a:lstStyle/>
          <a:p>
            <a:pPr algn="ctr" eaLnBrk="0" hangingPunct="0"/>
            <a:r>
              <a:rPr lang="zh-CN" altLang="en-US" sz="2000" u="none" dirty="0">
                <a:solidFill>
                  <a:srgbClr val="FFFF00"/>
                </a:solidFill>
                <a:latin typeface="微软雅黑" pitchFamily="34" charset="-122"/>
              </a:rPr>
              <a:t>需要</a:t>
            </a:r>
          </a:p>
          <a:p>
            <a:pPr algn="ctr" eaLnBrk="0" hangingPunct="0"/>
            <a:r>
              <a:rPr lang="zh-CN" altLang="en-US" sz="2000" u="none" dirty="0">
                <a:solidFill>
                  <a:srgbClr val="FFFF00"/>
                </a:solidFill>
                <a:latin typeface="微软雅黑" pitchFamily="34" charset="-122"/>
              </a:rPr>
              <a:t>模数</a:t>
            </a:r>
            <a:r>
              <a:rPr lang="en-US" altLang="zh-CN" sz="2000" u="none" dirty="0">
                <a:solidFill>
                  <a:srgbClr val="FFFF00"/>
                </a:solidFill>
                <a:latin typeface="微软雅黑" pitchFamily="34" charset="-122"/>
              </a:rPr>
              <a:t>/</a:t>
            </a:r>
            <a:r>
              <a:rPr lang="zh-CN" altLang="en-US" sz="2000" u="none" dirty="0">
                <a:solidFill>
                  <a:srgbClr val="FFFF00"/>
                </a:solidFill>
                <a:latin typeface="微软雅黑" pitchFamily="34" charset="-122"/>
              </a:rPr>
              <a:t>数模转换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标题 1"/>
          <p:cNvSpPr>
            <a:spLocks noGrp="1"/>
          </p:cNvSpPr>
          <p:nvPr>
            <p:ph type="title" idx="4294967295"/>
          </p:nvPr>
        </p:nvSpPr>
        <p:spPr>
          <a:xfrm>
            <a:off x="441329" y="715156"/>
            <a:ext cx="47021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电话与传统电话的比较</a:t>
            </a:r>
          </a:p>
        </p:txBody>
      </p:sp>
      <p:graphicFrame>
        <p:nvGraphicFramePr>
          <p:cNvPr id="215074" name="Group 34"/>
          <p:cNvGraphicFramePr>
            <a:graphicFrameLocks noGrp="1"/>
          </p:cNvGraphicFramePr>
          <p:nvPr>
            <p:ph idx="4294967295"/>
          </p:nvPr>
        </p:nvGraphicFramePr>
        <p:xfrm>
          <a:off x="571473" y="1500974"/>
          <a:ext cx="5643601" cy="2997202"/>
        </p:xfrm>
        <a:graphic>
          <a:graphicData uri="http://schemas.openxmlformats.org/drawingml/2006/table">
            <a:tbl>
              <a:tblPr>
                <a:tableStyleId>{616DA210-FB5B-4158-B5E0-FEB733F419BA}</a:tableStyleId>
              </a:tblPr>
              <a:tblGrid>
                <a:gridCol w="2070258"/>
                <a:gridCol w="1837762"/>
                <a:gridCol w="1735581"/>
              </a:tblGrid>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solidFill>
                            <a:schemeClr val="bg1"/>
                          </a:solidFill>
                          <a:effectLst/>
                        </a:rPr>
                        <a:t>项目</a:t>
                      </a:r>
                      <a:endParaRPr kumimoji="0" lang="zh-CN" altLang="en-US" sz="2000" b="1" i="0" u="none" strike="noStrike" cap="none" normalizeH="0" baseline="0" dirty="0" smtClean="0">
                        <a:ln>
                          <a:noFill/>
                        </a:ln>
                        <a:solidFill>
                          <a:schemeClr val="bg1"/>
                        </a:solidFill>
                        <a:effectLst/>
                        <a:latin typeface="+mn-ea"/>
                        <a:ea typeface="+mn-ea"/>
                      </a:endParaRPr>
                    </a:p>
                  </a:txBody>
                  <a:tcPr marL="68580" marR="68580" marT="0" marB="0" anchor="ctr" anchorCtr="1" horzOverflow="overflow">
                    <a:solidFill>
                      <a:schemeClr val="accent1">
                        <a:lumMod val="5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2000" u="none" strike="noStrike" cap="none" normalizeH="0" baseline="0" smtClean="0">
                          <a:ln>
                            <a:noFill/>
                          </a:ln>
                          <a:solidFill>
                            <a:schemeClr val="bg1"/>
                          </a:solidFill>
                          <a:effectLst/>
                        </a:rPr>
                        <a:t>IP</a:t>
                      </a:r>
                      <a:r>
                        <a:rPr kumimoji="0" lang="zh-CN" altLang="en-US" sz="2000" u="none" strike="noStrike" cap="none" normalizeH="0" baseline="0" smtClean="0">
                          <a:ln>
                            <a:noFill/>
                          </a:ln>
                          <a:solidFill>
                            <a:schemeClr val="bg1"/>
                          </a:solidFill>
                          <a:effectLst/>
                        </a:rPr>
                        <a:t>电话</a:t>
                      </a:r>
                      <a:endParaRPr kumimoji="0" lang="zh-CN" altLang="en-US" sz="2000" b="1" i="0" u="none" strike="noStrike" cap="none" normalizeH="0" baseline="0" smtClean="0">
                        <a:ln>
                          <a:noFill/>
                        </a:ln>
                        <a:solidFill>
                          <a:schemeClr val="bg1"/>
                        </a:solidFill>
                        <a:effectLst/>
                        <a:latin typeface="+mn-ea"/>
                        <a:ea typeface="+mn-ea"/>
                      </a:endParaRPr>
                    </a:p>
                  </a:txBody>
                  <a:tcPr marL="68580" marR="68580" marT="0" marB="0" anchor="ctr" anchorCtr="1" horzOverflow="overflow">
                    <a:solidFill>
                      <a:schemeClr val="accent1">
                        <a:lumMod val="5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solidFill>
                            <a:schemeClr val="bg1"/>
                          </a:solidFill>
                          <a:effectLst/>
                        </a:rPr>
                        <a:t>传统电话</a:t>
                      </a:r>
                      <a:endParaRPr kumimoji="0" lang="zh-CN" altLang="en-US" sz="2000" b="1" i="0" u="none" strike="noStrike" cap="none" normalizeH="0" baseline="0" dirty="0" smtClean="0">
                        <a:ln>
                          <a:noFill/>
                        </a:ln>
                        <a:solidFill>
                          <a:schemeClr val="bg1"/>
                        </a:solidFill>
                        <a:effectLst/>
                        <a:latin typeface="+mn-ea"/>
                        <a:ea typeface="+mn-ea"/>
                      </a:endParaRPr>
                    </a:p>
                  </a:txBody>
                  <a:tcPr marL="68580" marR="68580" marT="0" marB="0" anchor="ctr" anchorCtr="1" horzOverflow="overflow">
                    <a:solidFill>
                      <a:schemeClr val="accent1">
                        <a:lumMod val="50000"/>
                      </a:schemeClr>
                    </a:solidFill>
                  </a:tcPr>
                </a:tc>
              </a:tr>
              <a:tr h="498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传输网络</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互联网</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2000" u="none" strike="noStrike" cap="none" normalizeH="0" baseline="0" dirty="0" smtClean="0">
                          <a:ln>
                            <a:noFill/>
                          </a:ln>
                          <a:effectLst/>
                        </a:rPr>
                        <a:t>PSTN</a:t>
                      </a:r>
                      <a:endParaRPr kumimoji="0" lang="zh-CN" altLang="zh-CN"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交换方式</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分组交换</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电路交换</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带宽利用率</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高</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低</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498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使用费用</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低</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高</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话音质量</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低</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高</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idx="4294967295"/>
          </p:nvPr>
        </p:nvSpPr>
        <p:spPr>
          <a:xfrm>
            <a:off x="341327" y="643724"/>
            <a:ext cx="6302375" cy="857250"/>
          </a:xfrm>
        </p:spPr>
        <p:txBody>
          <a:bodyPr/>
          <a:lstStyle/>
          <a:p>
            <a:pPr algn="l"/>
            <a:r>
              <a:rPr lang="zh-CN" altLang="en-US" sz="2400" kern="1200" dirty="0" smtClean="0">
                <a:solidFill>
                  <a:srgbClr val="007D7A"/>
                </a:solidFill>
                <a:latin typeface="Times New Roman" pitchFamily="18" charset="0"/>
                <a:cs typeface="Times New Roman" pitchFamily="18" charset="0"/>
              </a:rPr>
              <a:t>一、  互联网基本网络应用与应用层协议</a:t>
            </a:r>
          </a:p>
        </p:txBody>
      </p:sp>
      <p:sp>
        <p:nvSpPr>
          <p:cNvPr id="43010" name="内容占位符 2"/>
          <p:cNvSpPr>
            <a:spLocks noGrp="1"/>
          </p:cNvSpPr>
          <p:nvPr>
            <p:ph idx="4294967295"/>
          </p:nvPr>
        </p:nvSpPr>
        <p:spPr>
          <a:xfrm>
            <a:off x="357159" y="1358098"/>
            <a:ext cx="5572163" cy="2798763"/>
          </a:xfrm>
        </p:spPr>
        <p:txBody>
          <a:bodyPr/>
          <a:lstStyle/>
          <a:p>
            <a:pPr marL="0" indent="0">
              <a:lnSpc>
                <a:spcPct val="150000"/>
              </a:lnSpc>
              <a:spcAft>
                <a:spcPct val="20000"/>
              </a:spcAft>
              <a:buFontTx/>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远程登录服务与</a:t>
            </a:r>
            <a:r>
              <a:rPr lang="en-US" altLang="zh-CN" b="1" kern="1200" dirty="0" smtClean="0">
                <a:solidFill>
                  <a:srgbClr val="007D7A"/>
                </a:solidFill>
                <a:latin typeface="Times New Roman" pitchFamily="18" charset="0"/>
                <a:ea typeface="+mj-ea"/>
                <a:cs typeface="Times New Roman" pitchFamily="18" charset="0"/>
              </a:rPr>
              <a:t>TELNET</a:t>
            </a:r>
            <a:r>
              <a:rPr lang="zh-CN" altLang="en-US" b="1" kern="1200" dirty="0" smtClean="0">
                <a:solidFill>
                  <a:srgbClr val="007D7A"/>
                </a:solidFill>
                <a:latin typeface="Times New Roman" pitchFamily="18" charset="0"/>
                <a:ea typeface="+mj-ea"/>
                <a:cs typeface="Times New Roman" pitchFamily="18" charset="0"/>
              </a:rPr>
              <a:t>协议</a:t>
            </a:r>
          </a:p>
          <a:p>
            <a:pPr marL="265113" indent="-265113">
              <a:lnSpc>
                <a:spcPct val="15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远程登录服务：一个用户如何通过一台终端去访问互联的另一台主机系统？</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5113" indent="-265113">
              <a:lnSpc>
                <a:spcPct val="15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通过远程登录，本地计算机便能与网络上另一远程计算机取得“联系”，并进行程序交互。</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1" name="标题 1"/>
          <p:cNvSpPr>
            <a:spLocks noGrp="1"/>
          </p:cNvSpPr>
          <p:nvPr>
            <p:ph type="title" idx="4294967295"/>
          </p:nvPr>
        </p:nvSpPr>
        <p:spPr>
          <a:xfrm>
            <a:off x="323850" y="715162"/>
            <a:ext cx="41433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电话系统结构示意图</a:t>
            </a:r>
          </a:p>
        </p:txBody>
      </p:sp>
      <p:sp>
        <p:nvSpPr>
          <p:cNvPr id="2058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5830" name="Object 1"/>
          <p:cNvGraphicFramePr>
            <a:graphicFrameLocks noChangeAspect="1"/>
          </p:cNvGraphicFramePr>
          <p:nvPr/>
        </p:nvGraphicFramePr>
        <p:xfrm>
          <a:off x="357190" y="1725511"/>
          <a:ext cx="6143636" cy="3204487"/>
        </p:xfrm>
        <a:graphic>
          <a:graphicData uri="http://schemas.openxmlformats.org/presentationml/2006/ole">
            <p:oleObj spid="_x0000_s223234" name="Visio" r:id="rId3" imgW="5662803" imgH="2675001" progId="">
              <p:embed/>
            </p:oleObj>
          </a:graphicData>
        </a:graphic>
      </p:graphicFrame>
      <p:sp>
        <p:nvSpPr>
          <p:cNvPr id="2" name="AutoShape 7"/>
          <p:cNvSpPr>
            <a:spLocks/>
          </p:cNvSpPr>
          <p:nvPr/>
        </p:nvSpPr>
        <p:spPr bwMode="auto">
          <a:xfrm>
            <a:off x="3071802" y="746913"/>
            <a:ext cx="3429024" cy="968375"/>
          </a:xfrm>
          <a:prstGeom prst="borderCallout2">
            <a:avLst>
              <a:gd name="adj1" fmla="val 11806"/>
              <a:gd name="adj2" fmla="val -1995"/>
              <a:gd name="adj3" fmla="val 11806"/>
              <a:gd name="adj4" fmla="val -11227"/>
              <a:gd name="adj5" fmla="val 101806"/>
              <a:gd name="adj6" fmla="val -20792"/>
            </a:avLst>
          </a:prstGeom>
          <a:solidFill>
            <a:schemeClr val="accent5">
              <a:lumMod val="50000"/>
            </a:schemeClr>
          </a:solidFill>
          <a:ln w="9525" algn="ctr">
            <a:solidFill>
              <a:schemeClr val="tx1"/>
            </a:solidFill>
            <a:miter lim="800000"/>
            <a:headEnd/>
            <a:tailEnd/>
          </a:ln>
        </p:spPr>
        <p:txBody>
          <a:bodyPr anchor="ctr"/>
          <a:lstStyle/>
          <a:p>
            <a:pPr eaLnBrk="0" hangingPunct="0"/>
            <a:r>
              <a:rPr lang="en-US" altLang="zh-CN" sz="2000" b="0" u="none" dirty="0">
                <a:solidFill>
                  <a:srgbClr val="FFFF00"/>
                </a:solidFill>
                <a:latin typeface="微软雅黑" pitchFamily="34" charset="-122"/>
              </a:rPr>
              <a:t>H.323</a:t>
            </a:r>
            <a:r>
              <a:rPr lang="zh-CN" altLang="en-US" sz="2000" b="0" u="none" dirty="0">
                <a:solidFill>
                  <a:srgbClr val="FFFF00"/>
                </a:solidFill>
                <a:latin typeface="微软雅黑" pitchFamily="34" charset="-122"/>
              </a:rPr>
              <a:t>标准描述了</a:t>
            </a:r>
            <a:r>
              <a:rPr lang="en-US" altLang="zh-CN" sz="2000" b="0" u="none" dirty="0">
                <a:solidFill>
                  <a:srgbClr val="FFFF00"/>
                </a:solidFill>
                <a:latin typeface="微软雅黑" pitchFamily="34" charset="-122"/>
              </a:rPr>
              <a:t>IP</a:t>
            </a:r>
            <a:r>
              <a:rPr lang="zh-CN" altLang="en-US" sz="2000" b="0" u="none" dirty="0">
                <a:solidFill>
                  <a:srgbClr val="FFFF00"/>
                </a:solidFill>
                <a:latin typeface="微软雅黑" pitchFamily="34" charset="-122"/>
              </a:rPr>
              <a:t>电话系统结构和各部分功能，以协调不同厂商的</a:t>
            </a:r>
            <a:r>
              <a:rPr lang="en-US" altLang="zh-CN" sz="2000" b="0" u="none" dirty="0">
                <a:solidFill>
                  <a:srgbClr val="FFFF00"/>
                </a:solidFill>
                <a:latin typeface="微软雅黑" pitchFamily="34" charset="-122"/>
              </a:rPr>
              <a:t>IP</a:t>
            </a:r>
            <a:r>
              <a:rPr lang="zh-CN" altLang="en-US" sz="2000" b="0" u="none" dirty="0">
                <a:solidFill>
                  <a:srgbClr val="FFFF00"/>
                </a:solidFill>
                <a:latin typeface="微软雅黑" pitchFamily="34" charset="-122"/>
              </a:rPr>
              <a:t>电话的互联</a:t>
            </a:r>
            <a:r>
              <a:rPr lang="zh-CN" altLang="en-US" sz="2000" b="0" u="none" dirty="0" smtClean="0">
                <a:solidFill>
                  <a:srgbClr val="FFFF00"/>
                </a:solidFill>
                <a:latin typeface="微软雅黑" pitchFamily="34" charset="-122"/>
              </a:rPr>
              <a:t>性</a:t>
            </a:r>
            <a:endParaRPr lang="zh-CN" altLang="en-US" sz="2000" b="0" u="none" dirty="0">
              <a:solidFill>
                <a:srgbClr val="FFFF00"/>
              </a:solidFill>
              <a:latin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标题 1"/>
          <p:cNvSpPr>
            <a:spLocks noGrp="1"/>
          </p:cNvSpPr>
          <p:nvPr>
            <p:ph type="title" idx="4294967295"/>
          </p:nvPr>
        </p:nvSpPr>
        <p:spPr>
          <a:xfrm>
            <a:off x="323850" y="797712"/>
            <a:ext cx="4608513" cy="77470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无线</a:t>
            </a:r>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电话结构示意图</a:t>
            </a:r>
          </a:p>
        </p:txBody>
      </p:sp>
      <p:sp>
        <p:nvSpPr>
          <p:cNvPr id="2099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9926" name="Object 5"/>
          <p:cNvGraphicFramePr>
            <a:graphicFrameLocks noChangeAspect="1"/>
          </p:cNvGraphicFramePr>
          <p:nvPr/>
        </p:nvGraphicFramePr>
        <p:xfrm>
          <a:off x="214314" y="1451925"/>
          <a:ext cx="5715008" cy="3406635"/>
        </p:xfrm>
        <a:graphic>
          <a:graphicData uri="http://schemas.openxmlformats.org/presentationml/2006/ole">
            <p:oleObj spid="_x0000_s224258" name="Visio" r:id="rId3" imgW="5392674" imgH="3310128"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标题 1"/>
          <p:cNvSpPr>
            <a:spLocks noGrp="1"/>
          </p:cNvSpPr>
          <p:nvPr>
            <p:ph type="title" idx="4294967295"/>
          </p:nvPr>
        </p:nvSpPr>
        <p:spPr>
          <a:xfrm>
            <a:off x="323850" y="572286"/>
            <a:ext cx="64293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二、基于</a:t>
            </a:r>
            <a:r>
              <a:rPr lang="en-US" altLang="zh-CN" sz="2400" kern="1200" dirty="0">
                <a:solidFill>
                  <a:srgbClr val="007D7A"/>
                </a:solidFill>
                <a:latin typeface="Times New Roman" pitchFamily="18" charset="0"/>
                <a:cs typeface="Times New Roman" pitchFamily="18" charset="0"/>
              </a:rPr>
              <a:t>Web</a:t>
            </a:r>
            <a:r>
              <a:rPr lang="zh-CN" altLang="en-US" sz="2400" kern="1200" dirty="0">
                <a:solidFill>
                  <a:srgbClr val="007D7A"/>
                </a:solidFill>
                <a:latin typeface="Times New Roman" pitchFamily="18" charset="0"/>
                <a:cs typeface="Times New Roman" pitchFamily="18" charset="0"/>
              </a:rPr>
              <a:t>的网络应用</a:t>
            </a:r>
          </a:p>
        </p:txBody>
      </p:sp>
      <p:sp>
        <p:nvSpPr>
          <p:cNvPr id="181250" name="内容占位符 2"/>
          <p:cNvSpPr>
            <a:spLocks noGrp="1"/>
          </p:cNvSpPr>
          <p:nvPr>
            <p:ph idx="4294967295"/>
          </p:nvPr>
        </p:nvSpPr>
        <p:spPr>
          <a:xfrm>
            <a:off x="323850" y="1286660"/>
            <a:ext cx="6105538" cy="1470025"/>
          </a:xfrm>
        </p:spPr>
        <p:txBody>
          <a:bodyPr/>
          <a:lstStyle/>
          <a:p>
            <a:pPr marL="0" indent="0">
              <a:spcAft>
                <a:spcPts val="0"/>
              </a:spcAft>
              <a:buFontTx/>
              <a:buNone/>
            </a:pPr>
            <a:r>
              <a:rPr lang="en-US" altLang="zh-CN" b="1" kern="1200" dirty="0" smtClean="0">
                <a:solidFill>
                  <a:srgbClr val="007D7A"/>
                </a:solidFill>
                <a:latin typeface="Times New Roman" pitchFamily="18" charset="0"/>
                <a:ea typeface="+mj-ea"/>
                <a:cs typeface="Times New Roman" pitchFamily="18" charset="0"/>
              </a:rPr>
              <a:t>1. Web</a:t>
            </a:r>
            <a:r>
              <a:rPr lang="zh-CN" altLang="en-US" b="1" kern="1200" dirty="0">
                <a:solidFill>
                  <a:srgbClr val="007D7A"/>
                </a:solidFill>
                <a:latin typeface="Times New Roman" pitchFamily="18" charset="0"/>
                <a:ea typeface="+mj-ea"/>
                <a:cs typeface="Times New Roman" pitchFamily="18" charset="0"/>
              </a:rPr>
              <a:t>服务的基本概念</a:t>
            </a:r>
          </a:p>
          <a:p>
            <a:pPr marL="269875" indent="-269875">
              <a:spcAft>
                <a:spcPts val="0"/>
              </a:spcAft>
            </a:pP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服务即</a:t>
            </a:r>
            <a:r>
              <a:rPr lang="en-US" altLang="zh-CN" sz="2000" kern="1200" dirty="0">
                <a:solidFill>
                  <a:srgbClr val="1A3868"/>
                </a:solidFill>
                <a:latin typeface="Times New Roman" pitchFamily="18" charset="0"/>
                <a:ea typeface="微软雅黑" pitchFamily="34" charset="-122"/>
                <a:cs typeface="Times New Roman" pitchFamily="18" charset="0"/>
              </a:rPr>
              <a:t>www</a:t>
            </a:r>
            <a:r>
              <a:rPr lang="zh-CN" altLang="en-US" sz="2000" kern="1200" dirty="0">
                <a:solidFill>
                  <a:srgbClr val="1A3868"/>
                </a:solidFill>
                <a:latin typeface="Times New Roman" pitchFamily="18" charset="0"/>
                <a:ea typeface="微软雅黑" pitchFamily="34" charset="-122"/>
                <a:cs typeface="Times New Roman" pitchFamily="18" charset="0"/>
              </a:rPr>
              <a:t>服务，互联网技术发展的里程碑</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spcAft>
                <a:spcPts val="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支持</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服务的主要部分：</a:t>
            </a:r>
          </a:p>
        </p:txBody>
      </p:sp>
      <p:pic>
        <p:nvPicPr>
          <p:cNvPr id="25605" name="Picture 1"/>
          <p:cNvPicPr>
            <a:picLocks noChangeAspect="1" noChangeArrowheads="1"/>
          </p:cNvPicPr>
          <p:nvPr/>
        </p:nvPicPr>
        <p:blipFill>
          <a:blip r:embed="rId3" cstate="print"/>
          <a:srcRect/>
          <a:stretch>
            <a:fillRect/>
          </a:stretch>
        </p:blipFill>
        <p:spPr bwMode="auto">
          <a:xfrm>
            <a:off x="323851" y="2572544"/>
            <a:ext cx="5819786" cy="2060575"/>
          </a:xfrm>
          <a:prstGeom prst="rect">
            <a:avLst/>
          </a:prstGeom>
          <a:solidFill>
            <a:schemeClr val="accent2">
              <a:lumMod val="20000"/>
              <a:lumOff val="80000"/>
            </a:schemeClr>
          </a:solidFill>
          <a:ln w="9525">
            <a:noFill/>
            <a:miter lim="800000"/>
            <a:headEnd/>
            <a:tailEnd/>
          </a:ln>
        </p:spPr>
      </p:pic>
      <p:sp>
        <p:nvSpPr>
          <p:cNvPr id="181253" name="AutoShape 5"/>
          <p:cNvSpPr>
            <a:spLocks/>
          </p:cNvSpPr>
          <p:nvPr/>
        </p:nvSpPr>
        <p:spPr bwMode="auto">
          <a:xfrm rot="-5400000">
            <a:off x="2196306" y="2847987"/>
            <a:ext cx="214314" cy="2663825"/>
          </a:xfrm>
          <a:prstGeom prst="leftBrace">
            <a:avLst>
              <a:gd name="adj1" fmla="val 61873"/>
              <a:gd name="adj2" fmla="val 50000"/>
            </a:avLst>
          </a:prstGeom>
          <a:noFill/>
          <a:ln w="38100">
            <a:solidFill>
              <a:schemeClr val="accent5">
                <a:lumMod val="50000"/>
              </a:schemeClr>
            </a:solidFill>
            <a:round/>
            <a:headEnd/>
            <a:tailEnd/>
          </a:ln>
        </p:spPr>
        <p:txBody>
          <a:bodyPr wrap="none" anchor="ctr"/>
          <a:lstStyle/>
          <a:p>
            <a:endParaRPr lang="zh-CN" altLang="en-US"/>
          </a:p>
        </p:txBody>
      </p:sp>
      <p:sp>
        <p:nvSpPr>
          <p:cNvPr id="181254" name="AutoShape 6"/>
          <p:cNvSpPr>
            <a:spLocks noChangeArrowheads="1"/>
          </p:cNvSpPr>
          <p:nvPr/>
        </p:nvSpPr>
        <p:spPr bwMode="auto">
          <a:xfrm>
            <a:off x="642910" y="4501370"/>
            <a:ext cx="3286148" cy="500066"/>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algn="ctr" eaLnBrk="0" hangingPunct="0">
              <a:lnSpc>
                <a:spcPct val="110000"/>
              </a:lnSpc>
              <a:spcBef>
                <a:spcPct val="30000"/>
              </a:spcBef>
            </a:pPr>
            <a:r>
              <a:rPr lang="zh-CN" altLang="en-US" sz="2000" u="none" dirty="0">
                <a:solidFill>
                  <a:srgbClr val="FFFF00"/>
                </a:solidFill>
              </a:rPr>
              <a:t>支持</a:t>
            </a:r>
            <a:r>
              <a:rPr lang="en-US" altLang="zh-CN" sz="2000" u="none" dirty="0">
                <a:solidFill>
                  <a:srgbClr val="FFFF00"/>
                </a:solidFill>
              </a:rPr>
              <a:t>Web</a:t>
            </a:r>
            <a:r>
              <a:rPr lang="zh-CN" altLang="en-US" sz="2000" u="none" dirty="0">
                <a:solidFill>
                  <a:srgbClr val="FFFF00"/>
                </a:solidFill>
              </a:rPr>
              <a:t>服务的关键技术</a:t>
            </a:r>
          </a:p>
        </p:txBody>
      </p:sp>
      <p:pic>
        <p:nvPicPr>
          <p:cNvPr id="188418" name="Picture 2" descr="http://a.hiphotos.baidu.com/baike/c0%3Dbaike80%2C5%2C5%2C80%2C26/sign=d427e03a19d8bc3ed2050e98e3e2cd7b/1e30e924b899a901f4ae0e361d950a7b03087bf40ad1d52b.jpg"/>
          <p:cNvPicPr>
            <a:picLocks noChangeAspect="1" noChangeArrowheads="1"/>
          </p:cNvPicPr>
          <p:nvPr/>
        </p:nvPicPr>
        <p:blipFill>
          <a:blip r:embed="rId4" cstate="print"/>
          <a:srcRect/>
          <a:stretch>
            <a:fillRect/>
          </a:stretch>
        </p:blipFill>
        <p:spPr bwMode="auto">
          <a:xfrm>
            <a:off x="4357686" y="786594"/>
            <a:ext cx="1256256" cy="9239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checkerboard(down)">
                                      <p:cBhvr>
                                        <p:cTn id="7" dur="500"/>
                                        <p:tgtEl>
                                          <p:spTgt spid="181253"/>
                                        </p:tgtEl>
                                      </p:cBhvr>
                                    </p:animEffect>
                                  </p:childTnLst>
                                </p:cTn>
                              </p:par>
                            </p:childTnLst>
                          </p:cTn>
                        </p:par>
                        <p:par>
                          <p:cTn id="8" fill="hold">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81254"/>
                                        </p:tgtEl>
                                        <p:attrNameLst>
                                          <p:attrName>style.visibility</p:attrName>
                                        </p:attrNameLst>
                                      </p:cBhvr>
                                      <p:to>
                                        <p:strVal val="visible"/>
                                      </p:to>
                                    </p:set>
                                    <p:animEffect transition="in" filter="checkerboard(down)">
                                      <p:cBhvr>
                                        <p:cTn id="11" dur="10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P spid="1812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内容占位符 2"/>
          <p:cNvSpPr>
            <a:spLocks noGrp="1"/>
          </p:cNvSpPr>
          <p:nvPr>
            <p:ph idx="4294967295"/>
          </p:nvPr>
        </p:nvSpPr>
        <p:spPr>
          <a:xfrm>
            <a:off x="393701" y="1072346"/>
            <a:ext cx="5607059" cy="3300409"/>
          </a:xfrm>
        </p:spPr>
        <p:txBody>
          <a:bodyPr/>
          <a:lstStyle/>
          <a:p>
            <a:pPr marL="174625" indent="-174625">
              <a:lnSpc>
                <a:spcPct val="120000"/>
              </a:lnSpc>
              <a:spcAft>
                <a:spcPts val="600"/>
              </a:spcAft>
            </a:pPr>
            <a:r>
              <a:rPr lang="en-US" altLang="zh-CN" sz="2000" b="1" kern="1200" dirty="0">
                <a:solidFill>
                  <a:srgbClr val="C00000"/>
                </a:solidFill>
                <a:latin typeface="Times New Roman" pitchFamily="18" charset="0"/>
                <a:ea typeface="微软雅黑" pitchFamily="34" charset="-122"/>
                <a:cs typeface="Times New Roman" pitchFamily="18" charset="0"/>
              </a:rPr>
              <a:t>HTML</a:t>
            </a:r>
            <a:r>
              <a:rPr lang="zh-CN" altLang="en-US" sz="2000" kern="1200" dirty="0">
                <a:solidFill>
                  <a:srgbClr val="1A3868"/>
                </a:solidFill>
                <a:latin typeface="Times New Roman" pitchFamily="18" charset="0"/>
                <a:ea typeface="微软雅黑" pitchFamily="34" charset="-122"/>
                <a:cs typeface="Times New Roman" pitchFamily="18" charset="0"/>
              </a:rPr>
              <a:t>是定义</a:t>
            </a:r>
            <a:r>
              <a:rPr lang="zh-CN" altLang="en-US" sz="2000" kern="1200" dirty="0">
                <a:solidFill>
                  <a:srgbClr val="C00000"/>
                </a:solidFill>
                <a:latin typeface="Times New Roman" pitchFamily="18" charset="0"/>
                <a:ea typeface="微软雅黑" pitchFamily="34" charset="-122"/>
                <a:cs typeface="Times New Roman" pitchFamily="18" charset="0"/>
              </a:rPr>
              <a:t>超文本</a:t>
            </a:r>
            <a:r>
              <a:rPr lang="zh-CN" altLang="en-US" sz="2000" kern="1200" dirty="0">
                <a:solidFill>
                  <a:srgbClr val="1A3868"/>
                </a:solidFill>
                <a:latin typeface="Times New Roman" pitchFamily="18" charset="0"/>
                <a:ea typeface="微软雅黑" pitchFamily="34" charset="-122"/>
                <a:cs typeface="Times New Roman" pitchFamily="18" charset="0"/>
              </a:rPr>
              <a:t>文档的</a:t>
            </a:r>
            <a:r>
              <a:rPr lang="zh-CN" altLang="en-US" sz="2000" kern="1200" dirty="0">
                <a:solidFill>
                  <a:srgbClr val="C00000"/>
                </a:solidFill>
                <a:latin typeface="Times New Roman" pitchFamily="18" charset="0"/>
                <a:ea typeface="微软雅黑" pitchFamily="34" charset="-122"/>
                <a:cs typeface="Times New Roman" pitchFamily="18" charset="0"/>
              </a:rPr>
              <a:t>文本语言</a:t>
            </a:r>
            <a:r>
              <a:rPr lang="zh-CN" altLang="en-US" sz="2000" kern="1200" dirty="0" smtClean="0">
                <a:solidFill>
                  <a:srgbClr val="1A3868"/>
                </a:solidFill>
                <a:latin typeface="Times New Roman" pitchFamily="18" charset="0"/>
                <a:ea typeface="微软雅黑" pitchFamily="34" charset="-122"/>
                <a:cs typeface="Times New Roman" pitchFamily="18" charset="0"/>
              </a:rPr>
              <a:t>，给</a:t>
            </a:r>
            <a:r>
              <a:rPr lang="zh-CN" altLang="en-US" sz="2000" kern="1200" dirty="0">
                <a:solidFill>
                  <a:srgbClr val="1A3868"/>
                </a:solidFill>
                <a:latin typeface="Times New Roman" pitchFamily="18" charset="0"/>
                <a:ea typeface="微软雅黑" pitchFamily="34" charset="-122"/>
                <a:cs typeface="Times New Roman" pitchFamily="18" charset="0"/>
              </a:rPr>
              <a:t>常规的文档增加</a:t>
            </a:r>
            <a:r>
              <a:rPr lang="zh-CN" altLang="en-US" sz="2000" kern="1200" dirty="0" smtClean="0">
                <a:solidFill>
                  <a:srgbClr val="1A3868"/>
                </a:solidFill>
                <a:latin typeface="Times New Roman" pitchFamily="18" charset="0"/>
                <a:ea typeface="微软雅黑" pitchFamily="34" charset="-122"/>
                <a:cs typeface="Times New Roman" pitchFamily="18" charset="0"/>
              </a:rPr>
              <a:t>标记</a:t>
            </a:r>
            <a:r>
              <a:rPr lang="en-US" altLang="zh-CN" sz="2000" kern="1200" dirty="0" smtClean="0">
                <a:solidFill>
                  <a:srgbClr val="1A3868"/>
                </a:solidFill>
                <a:latin typeface="Times New Roman" pitchFamily="18" charset="0"/>
                <a:ea typeface="微软雅黑" pitchFamily="34" charset="-122"/>
                <a:cs typeface="Times New Roman" pitchFamily="18" charset="0"/>
              </a:rPr>
              <a:t>(tag)</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使一个文档可以链接到另一个文档；允许文档中有特殊的数据格式，可将不同媒体类型结合在一个文档中。</a:t>
            </a:r>
            <a:r>
              <a:rPr lang="en-US" altLang="zh-CN" sz="2000" kern="1200" dirty="0">
                <a:solidFill>
                  <a:srgbClr val="1A3868"/>
                </a:solidFill>
                <a:latin typeface="Times New Roman" pitchFamily="18" charset="0"/>
                <a:ea typeface="微软雅黑" pitchFamily="34" charset="-122"/>
                <a:cs typeface="Times New Roman" pitchFamily="18" charset="0"/>
              </a:rPr>
              <a:t> </a:t>
            </a:r>
          </a:p>
          <a:p>
            <a:pPr marL="174625" indent="-174625">
              <a:lnSpc>
                <a:spcPct val="120000"/>
              </a:lnSpc>
              <a:spcAft>
                <a:spcPts val="600"/>
              </a:spcAft>
            </a:pPr>
            <a:r>
              <a:rPr lang="en-US" altLang="zh-CN" sz="2000" b="1" kern="1200" dirty="0">
                <a:solidFill>
                  <a:srgbClr val="C00000"/>
                </a:solidFill>
                <a:latin typeface="Times New Roman" pitchFamily="18" charset="0"/>
                <a:ea typeface="微软雅黑" pitchFamily="34" charset="-122"/>
                <a:cs typeface="Times New Roman" pitchFamily="18" charset="0"/>
              </a:rPr>
              <a:t>HTTP</a:t>
            </a:r>
            <a:r>
              <a:rPr lang="zh-CN" altLang="en-US" sz="2000" kern="1200" dirty="0">
                <a:solidFill>
                  <a:srgbClr val="1A3868"/>
                </a:solidFill>
                <a:latin typeface="Times New Roman" pitchFamily="18" charset="0"/>
                <a:ea typeface="微软雅黑" pitchFamily="34" charset="-122"/>
                <a:cs typeface="Times New Roman" pitchFamily="18" charset="0"/>
              </a:rPr>
              <a:t>是</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服务的应用层协议</a:t>
            </a:r>
            <a:r>
              <a:rPr lang="zh-CN" altLang="en-US" sz="2000" kern="1200" dirty="0" smtClean="0">
                <a:solidFill>
                  <a:srgbClr val="1A3868"/>
                </a:solidFill>
                <a:latin typeface="Times New Roman" pitchFamily="18" charset="0"/>
                <a:ea typeface="微软雅黑" pitchFamily="34" charset="-122"/>
                <a:cs typeface="Times New Roman" pitchFamily="18" charset="0"/>
              </a:rPr>
              <a:t>，是</a:t>
            </a:r>
            <a:r>
              <a:rPr lang="zh-CN" altLang="en-US" sz="2000" kern="1200" dirty="0">
                <a:solidFill>
                  <a:srgbClr val="1A3868"/>
                </a:solidFill>
                <a:latin typeface="Times New Roman" pitchFamily="18" charset="0"/>
                <a:ea typeface="微软雅黑" pitchFamily="34" charset="-122"/>
                <a:cs typeface="Times New Roman" pitchFamily="18" charset="0"/>
              </a:rPr>
              <a:t>超文本文档在</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浏览器与</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服务器之间的</a:t>
            </a:r>
            <a:r>
              <a:rPr lang="zh-CN" altLang="en-US" sz="2000" kern="1200" dirty="0">
                <a:solidFill>
                  <a:srgbClr val="C00000"/>
                </a:solidFill>
                <a:latin typeface="Times New Roman" pitchFamily="18" charset="0"/>
                <a:ea typeface="微软雅黑" pitchFamily="34" charset="-122"/>
                <a:cs typeface="Times New Roman" pitchFamily="18" charset="0"/>
              </a:rPr>
              <a:t>传输</a:t>
            </a:r>
            <a:r>
              <a:rPr lang="zh-CN" altLang="en-US" sz="2000" kern="1200" dirty="0" smtClean="0">
                <a:solidFill>
                  <a:srgbClr val="C00000"/>
                </a:solidFill>
                <a:latin typeface="Times New Roman" pitchFamily="18" charset="0"/>
                <a:ea typeface="微软雅黑" pitchFamily="34" charset="-122"/>
                <a:cs typeface="Times New Roman" pitchFamily="18" charset="0"/>
              </a:rPr>
              <a:t>协议</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174625" indent="-174625">
              <a:lnSpc>
                <a:spcPct val="120000"/>
              </a:lnSpc>
              <a:spcAft>
                <a:spcPts val="600"/>
              </a:spcAft>
            </a:pPr>
            <a:r>
              <a:rPr lang="en-US" altLang="zh-CN" sz="2000" b="1" kern="1200" dirty="0">
                <a:solidFill>
                  <a:srgbClr val="C00000"/>
                </a:solidFill>
                <a:latin typeface="Times New Roman" pitchFamily="18" charset="0"/>
                <a:ea typeface="微软雅黑" pitchFamily="34" charset="-122"/>
                <a:cs typeface="Times New Roman" pitchFamily="18" charset="0"/>
              </a:rPr>
              <a:t>URL</a:t>
            </a:r>
            <a:r>
              <a:rPr lang="zh-CN" altLang="en-US" sz="2000" kern="1200" dirty="0">
                <a:solidFill>
                  <a:srgbClr val="1A3868"/>
                </a:solidFill>
                <a:latin typeface="Times New Roman" pitchFamily="18" charset="0"/>
                <a:ea typeface="微软雅黑" pitchFamily="34" charset="-122"/>
                <a:cs typeface="Times New Roman" pitchFamily="18" charset="0"/>
              </a:rPr>
              <a:t>用来</a:t>
            </a:r>
            <a:r>
              <a:rPr lang="zh-CN" altLang="en-US" sz="2000" kern="1200" dirty="0" smtClean="0">
                <a:solidFill>
                  <a:srgbClr val="C00000"/>
                </a:solidFill>
                <a:latin typeface="Times New Roman" pitchFamily="18" charset="0"/>
                <a:ea typeface="微软雅黑" pitchFamily="34" charset="-122"/>
                <a:cs typeface="Times New Roman" pitchFamily="18" charset="0"/>
              </a:rPr>
              <a:t>标识</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中的资源，便于查找。</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标题 1"/>
          <p:cNvSpPr>
            <a:spLocks noGrp="1"/>
          </p:cNvSpPr>
          <p:nvPr>
            <p:ph type="title" idx="4294967295"/>
          </p:nvPr>
        </p:nvSpPr>
        <p:spPr>
          <a:xfrm>
            <a:off x="285720" y="715156"/>
            <a:ext cx="3238500" cy="614363"/>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超文本工作方式</a:t>
            </a:r>
          </a:p>
        </p:txBody>
      </p:sp>
      <p:sp>
        <p:nvSpPr>
          <p:cNvPr id="183299" name="Rectangle 5"/>
          <p:cNvSpPr>
            <a:spLocks noChangeArrowheads="1"/>
          </p:cNvSpPr>
          <p:nvPr/>
        </p:nvSpPr>
        <p:spPr bwMode="auto">
          <a:xfrm>
            <a:off x="322263" y="1215222"/>
            <a:ext cx="5607059" cy="830997"/>
          </a:xfrm>
          <a:prstGeom prst="rect">
            <a:avLst/>
          </a:prstGeom>
          <a:noFill/>
          <a:ln w="9525" algn="ctr">
            <a:noFill/>
            <a:miter lim="800000"/>
            <a:headEnd/>
            <a:tailEnd/>
          </a:ln>
        </p:spPr>
        <p:txBody>
          <a:bodyPr wrap="square" anchor="ctr">
            <a:spAutoFit/>
          </a:bodyPr>
          <a:lstStyle/>
          <a:p>
            <a:pPr marL="269875" indent="-269875" eaLnBrk="0" hangingPunct="0">
              <a:lnSpc>
                <a:spcPct val="120000"/>
              </a:lnSpc>
              <a:buFont typeface="Arial" pitchFamily="34" charset="0"/>
              <a:buChar char="•"/>
            </a:pPr>
            <a:r>
              <a:rPr lang="zh-CN" altLang="en-US" sz="2000" b="0" u="none" dirty="0">
                <a:solidFill>
                  <a:srgbClr val="1A3868"/>
                </a:solidFill>
              </a:rPr>
              <a:t>超文本</a:t>
            </a:r>
            <a:r>
              <a:rPr lang="en-US" altLang="zh-CN" sz="2000" b="0" u="none" dirty="0">
                <a:solidFill>
                  <a:srgbClr val="1A3868"/>
                </a:solidFill>
              </a:rPr>
              <a:t>(Hypertext</a:t>
            </a:r>
            <a:r>
              <a:rPr lang="en-US" altLang="zh-CN" sz="2000" b="0" u="none" dirty="0" smtClean="0">
                <a:solidFill>
                  <a:srgbClr val="1A3868"/>
                </a:solidFill>
              </a:rPr>
              <a:t>) </a:t>
            </a:r>
            <a:r>
              <a:rPr lang="zh-CN" altLang="en-US" sz="2000" b="0" u="none" dirty="0" smtClean="0">
                <a:solidFill>
                  <a:srgbClr val="1A3868"/>
                </a:solidFill>
              </a:rPr>
              <a:t>是</a:t>
            </a:r>
            <a:r>
              <a:rPr lang="zh-CN" altLang="en-US" sz="2000" b="0" u="none" dirty="0">
                <a:solidFill>
                  <a:srgbClr val="1A3868"/>
                </a:solidFill>
              </a:rPr>
              <a:t>用超链接的方法，将各种不同空间的文字信息组织在一起的</a:t>
            </a:r>
            <a:r>
              <a:rPr lang="zh-CN" altLang="en-US" sz="2000" b="0" u="none" dirty="0">
                <a:solidFill>
                  <a:srgbClr val="C00000"/>
                </a:solidFill>
              </a:rPr>
              <a:t>网状文本</a:t>
            </a:r>
            <a:r>
              <a:rPr lang="zh-CN" altLang="en-US" sz="2000" b="0" u="none" dirty="0">
                <a:solidFill>
                  <a:srgbClr val="1A3868"/>
                </a:solidFill>
              </a:rPr>
              <a:t>。 </a:t>
            </a:r>
          </a:p>
        </p:txBody>
      </p:sp>
      <p:grpSp>
        <p:nvGrpSpPr>
          <p:cNvPr id="2" name="Group 53"/>
          <p:cNvGrpSpPr>
            <a:grpSpLocks/>
          </p:cNvGrpSpPr>
          <p:nvPr/>
        </p:nvGrpSpPr>
        <p:grpSpPr bwMode="auto">
          <a:xfrm>
            <a:off x="377840" y="2215355"/>
            <a:ext cx="6172547" cy="2576354"/>
            <a:chOff x="158" y="1254"/>
            <a:chExt cx="4037" cy="1685"/>
          </a:xfrm>
        </p:grpSpPr>
        <p:grpSp>
          <p:nvGrpSpPr>
            <p:cNvPr id="3" name="Group 6"/>
            <p:cNvGrpSpPr>
              <a:grpSpLocks/>
            </p:cNvGrpSpPr>
            <p:nvPr/>
          </p:nvGrpSpPr>
          <p:grpSpPr bwMode="auto">
            <a:xfrm>
              <a:off x="309" y="1292"/>
              <a:ext cx="603" cy="803"/>
              <a:chOff x="567" y="1661"/>
              <a:chExt cx="725" cy="1047"/>
            </a:xfrm>
          </p:grpSpPr>
          <p:sp>
            <p:nvSpPr>
              <p:cNvPr id="183345" name="Rectangle 7"/>
              <p:cNvSpPr>
                <a:spLocks noChangeArrowheads="1"/>
              </p:cNvSpPr>
              <p:nvPr/>
            </p:nvSpPr>
            <p:spPr bwMode="auto">
              <a:xfrm>
                <a:off x="56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200" u="none" dirty="0">
                    <a:solidFill>
                      <a:schemeClr val="tx1"/>
                    </a:solidFill>
                    <a:latin typeface="楷体_GB2312" pitchFamily="49" charset="-122"/>
                    <a:ea typeface="楷体_GB2312" pitchFamily="49" charset="-122"/>
                  </a:rPr>
                  <a:t>大连理工大学</a:t>
                </a:r>
              </a:p>
            </p:txBody>
          </p:sp>
          <p:sp>
            <p:nvSpPr>
              <p:cNvPr id="183346" name="Rectangle 8"/>
              <p:cNvSpPr>
                <a:spLocks noChangeArrowheads="1"/>
              </p:cNvSpPr>
              <p:nvPr/>
            </p:nvSpPr>
            <p:spPr bwMode="auto">
              <a:xfrm>
                <a:off x="657" y="1933"/>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r>
                  <a:rPr kumimoji="1" lang="zh-CN" altLang="en-US" sz="1400" u="none" dirty="0" smtClean="0">
                    <a:solidFill>
                      <a:schemeClr val="tx1"/>
                    </a:solidFill>
                    <a:latin typeface="楷体_GB2312" pitchFamily="49" charset="-122"/>
                    <a:ea typeface="楷体_GB2312" pitchFamily="49" charset="-122"/>
                    <a:cs typeface="华文楷体"/>
                  </a:rPr>
                  <a:t>学校</a:t>
                </a:r>
                <a:r>
                  <a:rPr kumimoji="1" lang="zh-CN" altLang="en-US" sz="1400" u="none" dirty="0">
                    <a:solidFill>
                      <a:schemeClr val="tx1"/>
                    </a:solidFill>
                    <a:latin typeface="楷体_GB2312" pitchFamily="49" charset="-122"/>
                    <a:ea typeface="楷体_GB2312" pitchFamily="49" charset="-122"/>
                    <a:cs typeface="华文楷体"/>
                  </a:rPr>
                  <a:t>概况</a:t>
                </a: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院系</a:t>
                </a:r>
                <a:r>
                  <a:rPr kumimoji="1" lang="zh-CN" altLang="en-US" sz="1400" u="none" dirty="0" smtClean="0">
                    <a:solidFill>
                      <a:schemeClr val="tx1"/>
                    </a:solidFill>
                    <a:latin typeface="楷体_GB2312" pitchFamily="49" charset="-122"/>
                    <a:ea typeface="楷体_GB2312" pitchFamily="49" charset="-122"/>
                    <a:cs typeface="华文楷体"/>
                  </a:rPr>
                  <a:t>设置</a:t>
                </a: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p:txBody>
          </p:sp>
        </p:grpSp>
        <p:grpSp>
          <p:nvGrpSpPr>
            <p:cNvPr id="4" name="Group 9"/>
            <p:cNvGrpSpPr>
              <a:grpSpLocks/>
            </p:cNvGrpSpPr>
            <p:nvPr/>
          </p:nvGrpSpPr>
          <p:grpSpPr bwMode="auto">
            <a:xfrm>
              <a:off x="1403" y="1254"/>
              <a:ext cx="603" cy="803"/>
              <a:chOff x="1927" y="1661"/>
              <a:chExt cx="725" cy="1047"/>
            </a:xfrm>
          </p:grpSpPr>
          <p:sp>
            <p:nvSpPr>
              <p:cNvPr id="183343" name="Rectangle 10"/>
              <p:cNvSpPr>
                <a:spLocks noChangeArrowheads="1"/>
              </p:cNvSpPr>
              <p:nvPr/>
            </p:nvSpPr>
            <p:spPr bwMode="auto">
              <a:xfrm>
                <a:off x="192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学校概况</a:t>
                </a:r>
              </a:p>
            </p:txBody>
          </p:sp>
          <p:sp>
            <p:nvSpPr>
              <p:cNvPr id="183344" name="Rectangle 11"/>
              <p:cNvSpPr>
                <a:spLocks noChangeArrowheads="1"/>
              </p:cNvSpPr>
              <p:nvPr/>
            </p:nvSpPr>
            <p:spPr bwMode="auto">
              <a:xfrm>
                <a:off x="2017" y="1933"/>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a:solidFill>
                      <a:schemeClr val="tx1"/>
                    </a:solidFill>
                    <a:latin typeface="楷体_GB2312" pitchFamily="49" charset="-122"/>
                    <a:ea typeface="楷体_GB2312" pitchFamily="49" charset="-122"/>
                    <a:cs typeface="华文楷体"/>
                  </a:rPr>
                  <a:t>学校简介</a:t>
                </a:r>
              </a:p>
              <a:p>
                <a:pPr algn="ctr"/>
                <a:r>
                  <a:rPr kumimoji="1" lang="zh-CN" altLang="en-US" sz="1400" u="none">
                    <a:solidFill>
                      <a:schemeClr val="tx1"/>
                    </a:solidFill>
                    <a:latin typeface="楷体_GB2312" pitchFamily="49" charset="-122"/>
                    <a:ea typeface="楷体_GB2312" pitchFamily="49" charset="-122"/>
                    <a:cs typeface="华文楷体"/>
                  </a:rPr>
                  <a:t>历史沿革</a:t>
                </a:r>
              </a:p>
              <a:p>
                <a:pPr algn="ctr"/>
                <a:r>
                  <a:rPr kumimoji="1" lang="zh-CN" altLang="en-US" sz="1400" u="none">
                    <a:solidFill>
                      <a:schemeClr val="tx1"/>
                    </a:solidFill>
                    <a:latin typeface="楷体_GB2312" pitchFamily="49" charset="-122"/>
                    <a:ea typeface="楷体_GB2312" pitchFamily="49" charset="-122"/>
                    <a:cs typeface="华文楷体"/>
                  </a:rPr>
                  <a:t>现任领导</a:t>
                </a:r>
              </a:p>
              <a:p>
                <a:pPr algn="ctr"/>
                <a:r>
                  <a:rPr kumimoji="1" lang="zh-CN" altLang="en-US" sz="1400" u="none">
                    <a:solidFill>
                      <a:schemeClr val="tx1"/>
                    </a:solidFill>
                    <a:latin typeface="楷体_GB2312" pitchFamily="49" charset="-122"/>
                    <a:ea typeface="楷体_GB2312" pitchFamily="49" charset="-122"/>
                    <a:cs typeface="华文楷体"/>
                  </a:rPr>
                  <a:t>重要纪事</a:t>
                </a:r>
              </a:p>
            </p:txBody>
          </p:sp>
        </p:grpSp>
        <p:grpSp>
          <p:nvGrpSpPr>
            <p:cNvPr id="5" name="Group 12"/>
            <p:cNvGrpSpPr>
              <a:grpSpLocks/>
            </p:cNvGrpSpPr>
            <p:nvPr/>
          </p:nvGrpSpPr>
          <p:grpSpPr bwMode="auto">
            <a:xfrm>
              <a:off x="2498" y="1257"/>
              <a:ext cx="603" cy="803"/>
              <a:chOff x="3198" y="1616"/>
              <a:chExt cx="725" cy="1047"/>
            </a:xfrm>
          </p:grpSpPr>
          <p:sp>
            <p:nvSpPr>
              <p:cNvPr id="183341" name="Rectangle 13"/>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学校简介</a:t>
                </a:r>
              </a:p>
            </p:txBody>
          </p:sp>
          <p:sp>
            <p:nvSpPr>
              <p:cNvPr id="183342" name="Rectangle 14"/>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学校</a:t>
                </a:r>
                <a:r>
                  <a:rPr kumimoji="1" lang="zh-CN" altLang="en-US" sz="1400" u="none" dirty="0" smtClean="0">
                    <a:solidFill>
                      <a:schemeClr val="tx1"/>
                    </a:solidFill>
                    <a:latin typeface="楷体_GB2312" pitchFamily="49" charset="-122"/>
                    <a:ea typeface="楷体_GB2312" pitchFamily="49" charset="-122"/>
                    <a:cs typeface="华文楷体"/>
                  </a:rPr>
                  <a:t>概况</a:t>
                </a: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p:txBody>
          </p:sp>
        </p:grpSp>
        <p:grpSp>
          <p:nvGrpSpPr>
            <p:cNvPr id="6" name="Group 15"/>
            <p:cNvGrpSpPr>
              <a:grpSpLocks/>
            </p:cNvGrpSpPr>
            <p:nvPr/>
          </p:nvGrpSpPr>
          <p:grpSpPr bwMode="auto">
            <a:xfrm>
              <a:off x="309" y="2135"/>
              <a:ext cx="603" cy="804"/>
              <a:chOff x="567" y="1661"/>
              <a:chExt cx="725" cy="1047"/>
            </a:xfrm>
          </p:grpSpPr>
          <p:sp>
            <p:nvSpPr>
              <p:cNvPr id="183339" name="Rectangle 16"/>
              <p:cNvSpPr>
                <a:spLocks noChangeArrowheads="1"/>
              </p:cNvSpPr>
              <p:nvPr/>
            </p:nvSpPr>
            <p:spPr bwMode="auto">
              <a:xfrm>
                <a:off x="56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学校目录</a:t>
                </a:r>
              </a:p>
            </p:txBody>
          </p:sp>
          <p:sp>
            <p:nvSpPr>
              <p:cNvPr id="183340" name="Rectangle 17"/>
              <p:cNvSpPr>
                <a:spLocks noChangeArrowheads="1"/>
              </p:cNvSpPr>
              <p:nvPr/>
            </p:nvSpPr>
            <p:spPr bwMode="auto">
              <a:xfrm>
                <a:off x="657" y="1913"/>
                <a:ext cx="545" cy="680"/>
              </a:xfrm>
              <a:prstGeom prst="rect">
                <a:avLst/>
              </a:prstGeom>
              <a:solidFill>
                <a:schemeClr val="bg1"/>
              </a:solidFill>
              <a:ln w="9525">
                <a:solidFill>
                  <a:schemeClr val="bg1"/>
                </a:solidFill>
                <a:miter lim="800000"/>
                <a:headEnd/>
                <a:tailEnd/>
              </a:ln>
            </p:spPr>
            <p:txBody>
              <a:bodyPr wrap="none" anchor="ctr" anchorCtr="1"/>
              <a:lstStyle/>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endParaRPr kumimoji="1" lang="en-US" altLang="zh-CN" sz="1400" u="none" dirty="0" smtClean="0">
                  <a:solidFill>
                    <a:schemeClr val="tx1"/>
                  </a:solidFill>
                  <a:latin typeface="楷体_GB2312" pitchFamily="49" charset="-122"/>
                  <a:ea typeface="楷体_GB2312" pitchFamily="49" charset="-122"/>
                  <a:cs typeface="华文楷体"/>
                </a:endParaRPr>
              </a:p>
              <a:p>
                <a:pPr algn="ctr"/>
                <a:r>
                  <a:rPr kumimoji="1" lang="zh-CN" altLang="en-US" sz="1400" u="none" dirty="0" smtClean="0">
                    <a:solidFill>
                      <a:schemeClr val="tx1"/>
                    </a:solidFill>
                    <a:latin typeface="楷体_GB2312" pitchFamily="49" charset="-122"/>
                    <a:ea typeface="楷体_GB2312" pitchFamily="49" charset="-122"/>
                    <a:cs typeface="华文楷体"/>
                  </a:rPr>
                  <a:t>大连</a:t>
                </a:r>
                <a:r>
                  <a:rPr kumimoji="1" lang="zh-CN" altLang="en-US" sz="1400" u="none" dirty="0">
                    <a:solidFill>
                      <a:schemeClr val="tx1"/>
                    </a:solidFill>
                    <a:latin typeface="楷体_GB2312" pitchFamily="49" charset="-122"/>
                    <a:ea typeface="楷体_GB2312" pitchFamily="49" charset="-122"/>
                    <a:cs typeface="华文楷体"/>
                  </a:rPr>
                  <a:t>理工</a:t>
                </a:r>
              </a:p>
              <a:p>
                <a:pPr algn="ctr"/>
                <a:r>
                  <a:rPr kumimoji="1" lang="zh-CN" altLang="en-US" sz="1400" u="none" dirty="0">
                    <a:solidFill>
                      <a:schemeClr val="tx1"/>
                    </a:solidFill>
                    <a:latin typeface="楷体_GB2312" pitchFamily="49" charset="-122"/>
                    <a:ea typeface="楷体_GB2312" pitchFamily="49" charset="-122"/>
                    <a:cs typeface="华文楷体"/>
                  </a:rPr>
                  <a:t>大学</a:t>
                </a: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p:txBody>
          </p:sp>
        </p:grpSp>
        <p:grpSp>
          <p:nvGrpSpPr>
            <p:cNvPr id="7" name="Group 18"/>
            <p:cNvGrpSpPr>
              <a:grpSpLocks/>
            </p:cNvGrpSpPr>
            <p:nvPr/>
          </p:nvGrpSpPr>
          <p:grpSpPr bwMode="auto">
            <a:xfrm>
              <a:off x="1403" y="2133"/>
              <a:ext cx="603" cy="803"/>
              <a:chOff x="1927" y="1661"/>
              <a:chExt cx="725" cy="1047"/>
            </a:xfrm>
          </p:grpSpPr>
          <p:sp>
            <p:nvSpPr>
              <p:cNvPr id="183337" name="Rectangle 19"/>
              <p:cNvSpPr>
                <a:spLocks noChangeArrowheads="1"/>
              </p:cNvSpPr>
              <p:nvPr/>
            </p:nvSpPr>
            <p:spPr bwMode="auto">
              <a:xfrm>
                <a:off x="1927"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院系设置</a:t>
                </a:r>
              </a:p>
            </p:txBody>
          </p:sp>
          <p:sp>
            <p:nvSpPr>
              <p:cNvPr id="183338" name="Rectangle 20"/>
              <p:cNvSpPr>
                <a:spLocks noChangeArrowheads="1"/>
              </p:cNvSpPr>
              <p:nvPr/>
            </p:nvSpPr>
            <p:spPr bwMode="auto">
              <a:xfrm>
                <a:off x="2017" y="1933"/>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a:solidFill>
                      <a:schemeClr val="tx1"/>
                    </a:solidFill>
                    <a:latin typeface="楷体_GB2312" pitchFamily="49" charset="-122"/>
                    <a:ea typeface="楷体_GB2312" pitchFamily="49" charset="-122"/>
                    <a:cs typeface="华文楷体"/>
                  </a:rPr>
                  <a:t>电信学部</a:t>
                </a:r>
              </a:p>
              <a:p>
                <a:pPr algn="ctr"/>
                <a:r>
                  <a:rPr kumimoji="1" lang="zh-CN" altLang="en-US" sz="1400" u="none">
                    <a:solidFill>
                      <a:schemeClr val="tx1"/>
                    </a:solidFill>
                    <a:latin typeface="楷体_GB2312" pitchFamily="49" charset="-122"/>
                    <a:ea typeface="楷体_GB2312" pitchFamily="49" charset="-122"/>
                    <a:cs typeface="华文楷体"/>
                  </a:rPr>
                  <a:t>土建学部</a:t>
                </a:r>
              </a:p>
              <a:p>
                <a:pPr algn="ctr"/>
                <a:r>
                  <a:rPr kumimoji="1" lang="zh-CN" altLang="en-US" sz="1400" u="none">
                    <a:solidFill>
                      <a:schemeClr val="tx1"/>
                    </a:solidFill>
                    <a:latin typeface="楷体_GB2312" pitchFamily="49" charset="-122"/>
                    <a:ea typeface="楷体_GB2312" pitchFamily="49" charset="-122"/>
                    <a:cs typeface="华文楷体"/>
                  </a:rPr>
                  <a:t>管经学部</a:t>
                </a:r>
              </a:p>
              <a:p>
                <a:pPr algn="ctr"/>
                <a:r>
                  <a:rPr kumimoji="1" lang="en-US" altLang="zh-CN" sz="1400" u="none">
                    <a:solidFill>
                      <a:schemeClr val="tx1"/>
                    </a:solidFill>
                    <a:latin typeface="楷体_GB2312" pitchFamily="49" charset="-122"/>
                    <a:ea typeface="楷体_GB2312" pitchFamily="49" charset="-122"/>
                    <a:cs typeface="华文楷体"/>
                  </a:rPr>
                  <a:t>……</a:t>
                </a:r>
              </a:p>
            </p:txBody>
          </p:sp>
        </p:grpSp>
        <p:grpSp>
          <p:nvGrpSpPr>
            <p:cNvPr id="8" name="Group 21"/>
            <p:cNvGrpSpPr>
              <a:grpSpLocks/>
            </p:cNvGrpSpPr>
            <p:nvPr/>
          </p:nvGrpSpPr>
          <p:grpSpPr bwMode="auto">
            <a:xfrm>
              <a:off x="2498" y="2133"/>
              <a:ext cx="603" cy="803"/>
              <a:chOff x="3198" y="1616"/>
              <a:chExt cx="725" cy="1047"/>
            </a:xfrm>
          </p:grpSpPr>
          <p:sp>
            <p:nvSpPr>
              <p:cNvPr id="183335" name="Rectangle 22"/>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电信学部</a:t>
                </a:r>
              </a:p>
            </p:txBody>
          </p:sp>
          <p:sp>
            <p:nvSpPr>
              <p:cNvPr id="183336" name="Rectangle 23"/>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dirty="0" smtClean="0">
                    <a:solidFill>
                      <a:schemeClr val="tx1"/>
                    </a:solidFill>
                    <a:latin typeface="楷体_GB2312" pitchFamily="49" charset="-122"/>
                    <a:ea typeface="楷体_GB2312" pitchFamily="49" charset="-122"/>
                    <a:cs typeface="华文楷体"/>
                  </a:rPr>
                  <a:t>计算机</a:t>
                </a:r>
                <a:endParaRPr kumimoji="1" lang="en-US" altLang="zh-CN" sz="1400" u="none" dirty="0" smtClean="0">
                  <a:solidFill>
                    <a:schemeClr val="tx1"/>
                  </a:solidFill>
                  <a:latin typeface="楷体_GB2312" pitchFamily="49" charset="-122"/>
                  <a:ea typeface="楷体_GB2312" pitchFamily="49" charset="-122"/>
                  <a:cs typeface="华文楷体"/>
                </a:endParaRPr>
              </a:p>
              <a:p>
                <a:pPr algn="ctr"/>
                <a:r>
                  <a:rPr kumimoji="1" lang="zh-CN" altLang="en-US" sz="1400" u="none" dirty="0" smtClean="0">
                    <a:solidFill>
                      <a:schemeClr val="tx1"/>
                    </a:solidFill>
                    <a:latin typeface="楷体_GB2312" pitchFamily="49" charset="-122"/>
                    <a:ea typeface="楷体_GB2312" pitchFamily="49" charset="-122"/>
                    <a:cs typeface="华文楷体"/>
                  </a:rPr>
                  <a:t>学院</a:t>
                </a: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院系设置</a:t>
                </a:r>
              </a:p>
            </p:txBody>
          </p:sp>
        </p:grpSp>
        <p:grpSp>
          <p:nvGrpSpPr>
            <p:cNvPr id="9" name="Group 24"/>
            <p:cNvGrpSpPr>
              <a:grpSpLocks/>
            </p:cNvGrpSpPr>
            <p:nvPr/>
          </p:nvGrpSpPr>
          <p:grpSpPr bwMode="auto">
            <a:xfrm>
              <a:off x="3592" y="2133"/>
              <a:ext cx="603" cy="803"/>
              <a:chOff x="3198" y="1616"/>
              <a:chExt cx="725" cy="1047"/>
            </a:xfrm>
          </p:grpSpPr>
          <p:sp>
            <p:nvSpPr>
              <p:cNvPr id="183333" name="Rectangle 25"/>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计算机学院</a:t>
                </a:r>
              </a:p>
            </p:txBody>
          </p:sp>
          <p:sp>
            <p:nvSpPr>
              <p:cNvPr id="183334" name="Rectangle 26"/>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dirty="0">
                    <a:solidFill>
                      <a:schemeClr val="tx1"/>
                    </a:solidFill>
                    <a:latin typeface="楷体_GB2312" pitchFamily="49" charset="-122"/>
                    <a:ea typeface="楷体_GB2312" pitchFamily="49" charset="-122"/>
                    <a:cs typeface="华文楷体"/>
                  </a:rPr>
                  <a:t>学校概况</a:t>
                </a: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endParaRPr kumimoji="1" lang="zh-CN" altLang="en-US" sz="1400" u="none" dirty="0">
                  <a:solidFill>
                    <a:schemeClr val="tx1"/>
                  </a:solidFill>
                  <a:latin typeface="楷体_GB2312" pitchFamily="49" charset="-122"/>
                  <a:ea typeface="楷体_GB2312" pitchFamily="49" charset="-122"/>
                  <a:cs typeface="华文楷体"/>
                </a:endParaRPr>
              </a:p>
              <a:p>
                <a:pPr algn="ctr"/>
                <a:r>
                  <a:rPr kumimoji="1" lang="zh-CN" altLang="en-US" sz="1400" u="none" dirty="0">
                    <a:solidFill>
                      <a:schemeClr val="tx1"/>
                    </a:solidFill>
                    <a:latin typeface="楷体_GB2312" pitchFamily="49" charset="-122"/>
                    <a:ea typeface="楷体_GB2312" pitchFamily="49" charset="-122"/>
                    <a:cs typeface="华文楷体"/>
                  </a:rPr>
                  <a:t>电信学部</a:t>
                </a:r>
              </a:p>
            </p:txBody>
          </p:sp>
        </p:grpSp>
        <p:sp>
          <p:nvSpPr>
            <p:cNvPr id="183308" name="Line 27"/>
            <p:cNvSpPr>
              <a:spLocks noChangeShapeType="1"/>
            </p:cNvSpPr>
            <p:nvPr/>
          </p:nvSpPr>
          <p:spPr bwMode="auto">
            <a:xfrm>
              <a:off x="158" y="1524"/>
              <a:ext cx="1" cy="875"/>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09" name="Line 28"/>
            <p:cNvSpPr>
              <a:spLocks noChangeShapeType="1"/>
            </p:cNvSpPr>
            <p:nvPr/>
          </p:nvSpPr>
          <p:spPr bwMode="auto">
            <a:xfrm>
              <a:off x="158" y="2399"/>
              <a:ext cx="226"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0" name="Line 29"/>
            <p:cNvSpPr>
              <a:spLocks noChangeShapeType="1"/>
            </p:cNvSpPr>
            <p:nvPr/>
          </p:nvSpPr>
          <p:spPr bwMode="auto">
            <a:xfrm>
              <a:off x="158" y="1524"/>
              <a:ext cx="189"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nvGrpSpPr>
            <p:cNvPr id="10" name="Group 30"/>
            <p:cNvGrpSpPr>
              <a:grpSpLocks/>
            </p:cNvGrpSpPr>
            <p:nvPr/>
          </p:nvGrpSpPr>
          <p:grpSpPr bwMode="auto">
            <a:xfrm>
              <a:off x="838" y="1314"/>
              <a:ext cx="565" cy="210"/>
              <a:chOff x="1202" y="1706"/>
              <a:chExt cx="680" cy="273"/>
            </a:xfrm>
          </p:grpSpPr>
          <p:sp>
            <p:nvSpPr>
              <p:cNvPr id="183330" name="Line 31"/>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31" name="Line 32"/>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32" name="Line 33"/>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sp>
          <p:nvSpPr>
            <p:cNvPr id="183312" name="Line 34"/>
            <p:cNvSpPr>
              <a:spLocks noChangeShapeType="1"/>
            </p:cNvSpPr>
            <p:nvPr/>
          </p:nvSpPr>
          <p:spPr bwMode="auto">
            <a:xfrm>
              <a:off x="838" y="1963"/>
              <a:ext cx="263"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3" name="Line 35"/>
            <p:cNvSpPr>
              <a:spLocks noChangeShapeType="1"/>
            </p:cNvSpPr>
            <p:nvPr/>
          </p:nvSpPr>
          <p:spPr bwMode="auto">
            <a:xfrm>
              <a:off x="1101" y="1966"/>
              <a:ext cx="1" cy="347"/>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4" name="Line 36"/>
            <p:cNvSpPr>
              <a:spLocks noChangeShapeType="1"/>
            </p:cNvSpPr>
            <p:nvPr/>
          </p:nvSpPr>
          <p:spPr bwMode="auto">
            <a:xfrm>
              <a:off x="1101" y="2313"/>
              <a:ext cx="302"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nvGrpSpPr>
            <p:cNvPr id="11" name="Group 37"/>
            <p:cNvGrpSpPr>
              <a:grpSpLocks/>
            </p:cNvGrpSpPr>
            <p:nvPr/>
          </p:nvGrpSpPr>
          <p:grpSpPr bwMode="auto">
            <a:xfrm>
              <a:off x="1970" y="1314"/>
              <a:ext cx="565" cy="210"/>
              <a:chOff x="1202" y="1706"/>
              <a:chExt cx="680" cy="273"/>
            </a:xfrm>
          </p:grpSpPr>
          <p:sp>
            <p:nvSpPr>
              <p:cNvPr id="183327" name="Line 38"/>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8" name="Line 39"/>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9" name="Line 40"/>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grpSp>
          <p:nvGrpSpPr>
            <p:cNvPr id="12" name="Group 41"/>
            <p:cNvGrpSpPr>
              <a:grpSpLocks/>
            </p:cNvGrpSpPr>
            <p:nvPr/>
          </p:nvGrpSpPr>
          <p:grpSpPr bwMode="auto">
            <a:xfrm>
              <a:off x="1969" y="2191"/>
              <a:ext cx="566" cy="209"/>
              <a:chOff x="1202" y="1706"/>
              <a:chExt cx="680" cy="273"/>
            </a:xfrm>
          </p:grpSpPr>
          <p:sp>
            <p:nvSpPr>
              <p:cNvPr id="183324" name="Line 42"/>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5" name="Line 43"/>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6" name="Line 44"/>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grpSp>
          <p:nvGrpSpPr>
            <p:cNvPr id="13" name="Group 45"/>
            <p:cNvGrpSpPr>
              <a:grpSpLocks/>
            </p:cNvGrpSpPr>
            <p:nvPr/>
          </p:nvGrpSpPr>
          <p:grpSpPr bwMode="auto">
            <a:xfrm>
              <a:off x="3064" y="2198"/>
              <a:ext cx="565" cy="210"/>
              <a:chOff x="1202" y="1706"/>
              <a:chExt cx="680" cy="273"/>
            </a:xfrm>
          </p:grpSpPr>
          <p:sp>
            <p:nvSpPr>
              <p:cNvPr id="183321" name="Line 46"/>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2" name="Line 47"/>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3" name="Line 48"/>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sp>
          <p:nvSpPr>
            <p:cNvPr id="183318" name="Line 49"/>
            <p:cNvSpPr>
              <a:spLocks noChangeShapeType="1"/>
            </p:cNvSpPr>
            <p:nvPr/>
          </p:nvSpPr>
          <p:spPr bwMode="auto">
            <a:xfrm flipH="1">
              <a:off x="2007" y="1938"/>
              <a:ext cx="491"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19" name="Line 50"/>
            <p:cNvSpPr>
              <a:spLocks noChangeShapeType="1"/>
            </p:cNvSpPr>
            <p:nvPr/>
          </p:nvSpPr>
          <p:spPr bwMode="auto">
            <a:xfrm flipH="1">
              <a:off x="3064" y="2800"/>
              <a:ext cx="528"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sp>
          <p:nvSpPr>
            <p:cNvPr id="183320" name="Line 51"/>
            <p:cNvSpPr>
              <a:spLocks noChangeShapeType="1"/>
            </p:cNvSpPr>
            <p:nvPr/>
          </p:nvSpPr>
          <p:spPr bwMode="auto">
            <a:xfrm flipH="1">
              <a:off x="1987" y="2800"/>
              <a:ext cx="528" cy="0"/>
            </a:xfrm>
            <a:prstGeom prst="line">
              <a:avLst/>
            </a:prstGeom>
            <a:noFill/>
            <a:ln w="28575">
              <a:solidFill>
                <a:schemeClr val="accent5">
                  <a:lumMod val="50000"/>
                </a:schemeClr>
              </a:solidFill>
              <a:round/>
              <a:headEnd/>
              <a:tailEnd type="triangle" w="med" len="med"/>
            </a:ln>
          </p:spPr>
          <p:txBody>
            <a:bodyPr anchor="ctr"/>
            <a:lstStyle/>
            <a:p>
              <a:endParaRPr lang="zh-CN" altLang="en-US" sz="1400">
                <a:solidFill>
                  <a:schemeClr val="tx1"/>
                </a:solidFill>
                <a:latin typeface="楷体_GB2312" pitchFamily="49" charset="-122"/>
                <a:ea typeface="楷体_GB2312" pitchFamily="49" charset="-122"/>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标题 1"/>
          <p:cNvSpPr>
            <a:spLocks noGrp="1"/>
          </p:cNvSpPr>
          <p:nvPr>
            <p:ph type="title" idx="4294967295"/>
          </p:nvPr>
        </p:nvSpPr>
        <p:spPr>
          <a:xfrm>
            <a:off x="285720" y="786594"/>
            <a:ext cx="2879725" cy="668338"/>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超媒体工作方式</a:t>
            </a:r>
          </a:p>
        </p:txBody>
      </p:sp>
      <p:sp>
        <p:nvSpPr>
          <p:cNvPr id="184322" name="Rectangle 4"/>
          <p:cNvSpPr>
            <a:spLocks noChangeArrowheads="1"/>
          </p:cNvSpPr>
          <p:nvPr/>
        </p:nvSpPr>
        <p:spPr bwMode="auto">
          <a:xfrm>
            <a:off x="322263" y="1386616"/>
            <a:ext cx="5892811" cy="400110"/>
          </a:xfrm>
          <a:prstGeom prst="rect">
            <a:avLst/>
          </a:prstGeom>
          <a:noFill/>
          <a:ln w="9525" algn="ctr">
            <a:noFill/>
            <a:miter lim="800000"/>
            <a:headEnd/>
            <a:tailEnd/>
          </a:ln>
        </p:spPr>
        <p:txBody>
          <a:bodyPr wrap="square" anchor="ctr">
            <a:spAutoFit/>
          </a:bodyPr>
          <a:lstStyle/>
          <a:p>
            <a:pPr marL="269875" indent="-269875" eaLnBrk="0" hangingPunct="0">
              <a:buFont typeface="Arial" pitchFamily="34" charset="0"/>
              <a:buChar char="•"/>
            </a:pPr>
            <a:r>
              <a:rPr lang="zh-CN" altLang="en-US" sz="2000" b="0" u="none" dirty="0">
                <a:solidFill>
                  <a:srgbClr val="1A3868"/>
                </a:solidFill>
              </a:rPr>
              <a:t>超媒体进一步扩展了超文本所链接的信息类型。 </a:t>
            </a:r>
          </a:p>
        </p:txBody>
      </p:sp>
      <p:grpSp>
        <p:nvGrpSpPr>
          <p:cNvPr id="4" name="组合 27"/>
          <p:cNvGrpSpPr/>
          <p:nvPr/>
        </p:nvGrpSpPr>
        <p:grpSpPr>
          <a:xfrm>
            <a:off x="428596" y="2001040"/>
            <a:ext cx="5412782" cy="2460625"/>
            <a:chOff x="362092" y="1984375"/>
            <a:chExt cx="6338746" cy="2460625"/>
          </a:xfrm>
        </p:grpSpPr>
        <p:grpSp>
          <p:nvGrpSpPr>
            <p:cNvPr id="5" name="Group 5"/>
            <p:cNvGrpSpPr>
              <a:grpSpLocks/>
            </p:cNvGrpSpPr>
            <p:nvPr/>
          </p:nvGrpSpPr>
          <p:grpSpPr bwMode="auto">
            <a:xfrm>
              <a:off x="362092" y="2489200"/>
              <a:ext cx="1473057" cy="1955800"/>
              <a:chOff x="647" y="1661"/>
              <a:chExt cx="645" cy="1047"/>
            </a:xfrm>
          </p:grpSpPr>
          <p:sp>
            <p:nvSpPr>
              <p:cNvPr id="184345" name="Rectangle 6"/>
              <p:cNvSpPr>
                <a:spLocks noChangeArrowheads="1"/>
              </p:cNvSpPr>
              <p:nvPr/>
            </p:nvSpPr>
            <p:spPr bwMode="auto">
              <a:xfrm>
                <a:off x="647" y="1661"/>
                <a:ext cx="64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dirty="0" smtClean="0">
                    <a:solidFill>
                      <a:schemeClr val="tx1"/>
                    </a:solidFill>
                    <a:latin typeface="楷体_GB2312" pitchFamily="49" charset="-122"/>
                    <a:ea typeface="楷体_GB2312" pitchFamily="49" charset="-122"/>
                  </a:rPr>
                  <a:t>大连理工大学</a:t>
                </a:r>
                <a:endParaRPr kumimoji="1" lang="en-US" altLang="zh-CN" sz="1400" u="none" dirty="0" smtClean="0">
                  <a:solidFill>
                    <a:schemeClr val="tx1"/>
                  </a:solidFill>
                  <a:latin typeface="楷体_GB2312" pitchFamily="49" charset="-122"/>
                  <a:ea typeface="楷体_GB2312" pitchFamily="49" charset="-122"/>
                </a:endParaRPr>
              </a:p>
              <a:p>
                <a:pPr algn="ctr"/>
                <a:r>
                  <a:rPr kumimoji="1" lang="zh-CN" altLang="en-US" sz="1400" u="none" dirty="0" smtClean="0">
                    <a:solidFill>
                      <a:schemeClr val="tx1"/>
                    </a:solidFill>
                    <a:latin typeface="楷体_GB2312" pitchFamily="49" charset="-122"/>
                    <a:ea typeface="楷体_GB2312" pitchFamily="49" charset="-122"/>
                  </a:rPr>
                  <a:t>艺术团</a:t>
                </a:r>
                <a:endParaRPr kumimoji="1" lang="zh-CN" altLang="en-US" sz="1400" u="none" dirty="0">
                  <a:solidFill>
                    <a:schemeClr val="tx1"/>
                  </a:solidFill>
                  <a:latin typeface="楷体_GB2312" pitchFamily="49" charset="-122"/>
                  <a:ea typeface="楷体_GB2312" pitchFamily="49" charset="-122"/>
                </a:endParaRPr>
              </a:p>
            </p:txBody>
          </p:sp>
          <p:sp>
            <p:nvSpPr>
              <p:cNvPr id="184346" name="Rectangle 7"/>
              <p:cNvSpPr>
                <a:spLocks noChangeArrowheads="1"/>
              </p:cNvSpPr>
              <p:nvPr/>
            </p:nvSpPr>
            <p:spPr bwMode="auto">
              <a:xfrm>
                <a:off x="720" y="1933"/>
                <a:ext cx="459" cy="681"/>
              </a:xfrm>
              <a:prstGeom prst="rect">
                <a:avLst/>
              </a:prstGeom>
              <a:solidFill>
                <a:schemeClr val="bg1"/>
              </a:solidFill>
              <a:ln w="9525">
                <a:solidFill>
                  <a:schemeClr val="bg1"/>
                </a:solidFill>
                <a:miter lim="800000"/>
                <a:headEnd/>
                <a:tailEnd/>
              </a:ln>
            </p:spPr>
            <p:txBody>
              <a:bodyPr wrap="none" anchor="ctr"/>
              <a:lstStyle/>
              <a:p>
                <a:pPr algn="ctr"/>
                <a:r>
                  <a:rPr kumimoji="1" lang="zh-CN" altLang="en-US" sz="1400" u="none" dirty="0">
                    <a:solidFill>
                      <a:schemeClr val="tx1"/>
                    </a:solidFill>
                    <a:latin typeface="楷体_GB2312" pitchFamily="49" charset="-122"/>
                    <a:ea typeface="楷体_GB2312" pitchFamily="49" charset="-122"/>
                    <a:cs typeface="华文楷体"/>
                  </a:rPr>
                  <a:t>艺术团简介</a:t>
                </a:r>
              </a:p>
              <a:p>
                <a:pPr algn="ctr"/>
                <a:r>
                  <a:rPr kumimoji="1" lang="zh-CN" altLang="en-US" sz="1400" u="none" dirty="0">
                    <a:solidFill>
                      <a:schemeClr val="tx1"/>
                    </a:solidFill>
                    <a:latin typeface="楷体_GB2312" pitchFamily="49" charset="-122"/>
                    <a:ea typeface="楷体_GB2312" pitchFamily="49" charset="-122"/>
                    <a:cs typeface="华文楷体"/>
                  </a:rPr>
                  <a:t>音频播放</a:t>
                </a:r>
              </a:p>
              <a:p>
                <a:pPr algn="ctr"/>
                <a:r>
                  <a:rPr kumimoji="1" lang="zh-CN" altLang="en-US" sz="1400" u="none" dirty="0">
                    <a:solidFill>
                      <a:schemeClr val="tx1"/>
                    </a:solidFill>
                    <a:latin typeface="楷体_GB2312" pitchFamily="49" charset="-122"/>
                    <a:ea typeface="楷体_GB2312" pitchFamily="49" charset="-122"/>
                    <a:cs typeface="华文楷体"/>
                  </a:rPr>
                  <a:t>视频播放</a:t>
                </a:r>
              </a:p>
              <a:p>
                <a:pPr algn="ctr"/>
                <a:r>
                  <a:rPr kumimoji="1" lang="zh-CN" altLang="en-US" sz="1400" u="none" dirty="0">
                    <a:solidFill>
                      <a:schemeClr val="tx1"/>
                    </a:solidFill>
                    <a:latin typeface="楷体_GB2312" pitchFamily="49" charset="-122"/>
                    <a:ea typeface="楷体_GB2312" pitchFamily="49" charset="-122"/>
                    <a:cs typeface="华文楷体"/>
                  </a:rPr>
                  <a:t>社团剪影</a:t>
                </a:r>
              </a:p>
              <a:p>
                <a:pPr algn="ctr"/>
                <a:r>
                  <a:rPr kumimoji="1" lang="en-US" altLang="zh-CN" sz="1400" u="none" dirty="0">
                    <a:solidFill>
                      <a:schemeClr val="tx1"/>
                    </a:solidFill>
                    <a:latin typeface="楷体_GB2312" pitchFamily="49" charset="-122"/>
                    <a:ea typeface="楷体_GB2312" pitchFamily="49" charset="-122"/>
                    <a:cs typeface="华文楷体"/>
                  </a:rPr>
                  <a:t>……</a:t>
                </a:r>
              </a:p>
            </p:txBody>
          </p:sp>
        </p:grpSp>
        <p:grpSp>
          <p:nvGrpSpPr>
            <p:cNvPr id="6" name="Group 8"/>
            <p:cNvGrpSpPr>
              <a:grpSpLocks/>
            </p:cNvGrpSpPr>
            <p:nvPr/>
          </p:nvGrpSpPr>
          <p:grpSpPr bwMode="auto">
            <a:xfrm>
              <a:off x="2627313" y="1984375"/>
              <a:ext cx="1150937" cy="1662113"/>
              <a:chOff x="3198" y="1616"/>
              <a:chExt cx="725" cy="1047"/>
            </a:xfrm>
          </p:grpSpPr>
          <p:sp>
            <p:nvSpPr>
              <p:cNvPr id="184343" name="Rectangle 9"/>
              <p:cNvSpPr>
                <a:spLocks noChangeArrowheads="1"/>
              </p:cNvSpPr>
              <p:nvPr/>
            </p:nvSpPr>
            <p:spPr bwMode="auto">
              <a:xfrm>
                <a:off x="3198" y="1616"/>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dirty="0">
                    <a:solidFill>
                      <a:schemeClr val="tx1"/>
                    </a:solidFill>
                    <a:latin typeface="楷体_GB2312" pitchFamily="49" charset="-122"/>
                    <a:ea typeface="楷体_GB2312" pitchFamily="49" charset="-122"/>
                  </a:rPr>
                  <a:t>文字介绍</a:t>
                </a:r>
              </a:p>
            </p:txBody>
          </p:sp>
          <p:sp>
            <p:nvSpPr>
              <p:cNvPr id="184344" name="Rectangle 10"/>
              <p:cNvSpPr>
                <a:spLocks noChangeArrowheads="1"/>
              </p:cNvSpPr>
              <p:nvPr/>
            </p:nvSpPr>
            <p:spPr bwMode="auto">
              <a:xfrm>
                <a:off x="3288" y="1888"/>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zh-CN" altLang="en-US" sz="1400" u="none">
                  <a:solidFill>
                    <a:schemeClr val="accent2"/>
                  </a:solidFill>
                  <a:latin typeface="楷体_GB2312" pitchFamily="49" charset="-122"/>
                  <a:ea typeface="楷体_GB2312" pitchFamily="49" charset="-122"/>
                  <a:cs typeface="华文楷体"/>
                </a:endParaRPr>
              </a:p>
              <a:p>
                <a:pPr algn="ctr"/>
                <a:endParaRPr kumimoji="1" lang="zh-CN" altLang="en-US" sz="1400" u="none">
                  <a:solidFill>
                    <a:schemeClr val="accent2"/>
                  </a:solidFill>
                  <a:latin typeface="楷体_GB2312" pitchFamily="49" charset="-122"/>
                  <a:ea typeface="楷体_GB2312" pitchFamily="49" charset="-122"/>
                  <a:cs typeface="华文楷体"/>
                </a:endParaRPr>
              </a:p>
              <a:p>
                <a:pPr algn="ctr"/>
                <a:endParaRPr kumimoji="1" lang="zh-CN" altLang="en-US" sz="1400" u="none">
                  <a:solidFill>
                    <a:schemeClr val="accent2"/>
                  </a:solidFill>
                  <a:latin typeface="楷体_GB2312" pitchFamily="49" charset="-122"/>
                  <a:ea typeface="楷体_GB2312" pitchFamily="49" charset="-122"/>
                  <a:cs typeface="华文楷体"/>
                </a:endParaRPr>
              </a:p>
              <a:p>
                <a:pPr algn="ctr"/>
                <a:endParaRPr kumimoji="1" lang="zh-CN" altLang="en-US" sz="1400" u="none">
                  <a:solidFill>
                    <a:schemeClr val="accent2"/>
                  </a:solidFill>
                  <a:latin typeface="楷体_GB2312" pitchFamily="49" charset="-122"/>
                  <a:ea typeface="楷体_GB2312" pitchFamily="49" charset="-122"/>
                  <a:cs typeface="华文楷体"/>
                </a:endParaRPr>
              </a:p>
            </p:txBody>
          </p:sp>
        </p:grpSp>
        <p:grpSp>
          <p:nvGrpSpPr>
            <p:cNvPr id="7" name="Group 11"/>
            <p:cNvGrpSpPr>
              <a:grpSpLocks/>
            </p:cNvGrpSpPr>
            <p:nvPr/>
          </p:nvGrpSpPr>
          <p:grpSpPr bwMode="auto">
            <a:xfrm>
              <a:off x="4043362" y="1990725"/>
              <a:ext cx="1150938" cy="1662113"/>
              <a:chOff x="1866" y="1661"/>
              <a:chExt cx="725" cy="1047"/>
            </a:xfrm>
          </p:grpSpPr>
          <p:sp>
            <p:nvSpPr>
              <p:cNvPr id="184341" name="Rectangle 12"/>
              <p:cNvSpPr>
                <a:spLocks noChangeArrowheads="1"/>
              </p:cNvSpPr>
              <p:nvPr/>
            </p:nvSpPr>
            <p:spPr bwMode="auto">
              <a:xfrm>
                <a:off x="1866"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音频播放</a:t>
                </a:r>
              </a:p>
            </p:txBody>
          </p:sp>
          <p:sp>
            <p:nvSpPr>
              <p:cNvPr id="184342" name="Rectangle 13"/>
              <p:cNvSpPr>
                <a:spLocks noChangeArrowheads="1"/>
              </p:cNvSpPr>
              <p:nvPr/>
            </p:nvSpPr>
            <p:spPr bwMode="auto">
              <a:xfrm>
                <a:off x="1953" y="1933"/>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en-US" altLang="zh-CN" sz="1400" u="none">
                  <a:solidFill>
                    <a:schemeClr val="accent2"/>
                  </a:solidFill>
                  <a:latin typeface="楷体_GB2312" pitchFamily="49" charset="-122"/>
                  <a:ea typeface="楷体_GB2312" pitchFamily="49" charset="-122"/>
                  <a:cs typeface="华文楷体"/>
                </a:endParaRPr>
              </a:p>
            </p:txBody>
          </p:sp>
        </p:grpSp>
        <p:grpSp>
          <p:nvGrpSpPr>
            <p:cNvPr id="8" name="Group 14"/>
            <p:cNvGrpSpPr>
              <a:grpSpLocks/>
            </p:cNvGrpSpPr>
            <p:nvPr/>
          </p:nvGrpSpPr>
          <p:grpSpPr bwMode="auto">
            <a:xfrm flipV="1">
              <a:off x="1547813" y="2817813"/>
              <a:ext cx="2519362" cy="574675"/>
              <a:chOff x="1338" y="2157"/>
              <a:chExt cx="680" cy="453"/>
            </a:xfrm>
          </p:grpSpPr>
          <p:sp>
            <p:nvSpPr>
              <p:cNvPr id="184338" name="Line 15"/>
              <p:cNvSpPr>
                <a:spLocks noChangeShapeType="1"/>
              </p:cNvSpPr>
              <p:nvPr/>
            </p:nvSpPr>
            <p:spPr bwMode="auto">
              <a:xfrm>
                <a:off x="1338" y="2157"/>
                <a:ext cx="317" cy="0"/>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9" name="Line 16"/>
              <p:cNvSpPr>
                <a:spLocks noChangeShapeType="1"/>
              </p:cNvSpPr>
              <p:nvPr/>
            </p:nvSpPr>
            <p:spPr bwMode="auto">
              <a:xfrm>
                <a:off x="1655" y="2157"/>
                <a:ext cx="0" cy="453"/>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40" name="Line 17"/>
              <p:cNvSpPr>
                <a:spLocks noChangeShapeType="1"/>
              </p:cNvSpPr>
              <p:nvPr/>
            </p:nvSpPr>
            <p:spPr bwMode="auto">
              <a:xfrm>
                <a:off x="1655" y="2610"/>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latin typeface="楷体_GB2312" pitchFamily="49" charset="-122"/>
                  <a:ea typeface="楷体_GB2312" pitchFamily="49" charset="-122"/>
                </a:endParaRPr>
              </a:p>
            </p:txBody>
          </p:sp>
        </p:grpSp>
        <p:grpSp>
          <p:nvGrpSpPr>
            <p:cNvPr id="9" name="Group 18"/>
            <p:cNvGrpSpPr>
              <a:grpSpLocks/>
            </p:cNvGrpSpPr>
            <p:nvPr/>
          </p:nvGrpSpPr>
          <p:grpSpPr bwMode="auto">
            <a:xfrm>
              <a:off x="1547813" y="2638425"/>
              <a:ext cx="1079500" cy="433388"/>
              <a:chOff x="1202" y="1706"/>
              <a:chExt cx="680" cy="273"/>
            </a:xfrm>
          </p:grpSpPr>
          <p:sp>
            <p:nvSpPr>
              <p:cNvPr id="184335" name="Line 19"/>
              <p:cNvSpPr>
                <a:spLocks noChangeShapeType="1"/>
              </p:cNvSpPr>
              <p:nvPr/>
            </p:nvSpPr>
            <p:spPr bwMode="auto">
              <a:xfrm>
                <a:off x="1202" y="1979"/>
                <a:ext cx="317" cy="0"/>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6" name="Line 20"/>
              <p:cNvSpPr>
                <a:spLocks noChangeShapeType="1"/>
              </p:cNvSpPr>
              <p:nvPr/>
            </p:nvSpPr>
            <p:spPr bwMode="auto">
              <a:xfrm>
                <a:off x="1519" y="1706"/>
                <a:ext cx="0" cy="273"/>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7" name="Line 21"/>
              <p:cNvSpPr>
                <a:spLocks noChangeShapeType="1"/>
              </p:cNvSpPr>
              <p:nvPr/>
            </p:nvSpPr>
            <p:spPr bwMode="auto">
              <a:xfrm>
                <a:off x="1519" y="1706"/>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latin typeface="楷体_GB2312" pitchFamily="49" charset="-122"/>
                  <a:ea typeface="楷体_GB2312" pitchFamily="49" charset="-122"/>
                </a:endParaRPr>
              </a:p>
            </p:txBody>
          </p:sp>
        </p:grpSp>
        <p:grpSp>
          <p:nvGrpSpPr>
            <p:cNvPr id="10" name="Group 22"/>
            <p:cNvGrpSpPr>
              <a:grpSpLocks/>
            </p:cNvGrpSpPr>
            <p:nvPr/>
          </p:nvGrpSpPr>
          <p:grpSpPr bwMode="auto">
            <a:xfrm>
              <a:off x="5549901" y="1997075"/>
              <a:ext cx="1150937" cy="1662113"/>
              <a:chOff x="1862" y="1661"/>
              <a:chExt cx="725" cy="1047"/>
            </a:xfrm>
          </p:grpSpPr>
          <p:sp>
            <p:nvSpPr>
              <p:cNvPr id="184333" name="Rectangle 23"/>
              <p:cNvSpPr>
                <a:spLocks noChangeArrowheads="1"/>
              </p:cNvSpPr>
              <p:nvPr/>
            </p:nvSpPr>
            <p:spPr bwMode="auto">
              <a:xfrm>
                <a:off x="1862" y="1661"/>
                <a:ext cx="725" cy="1047"/>
              </a:xfrm>
              <a:prstGeom prst="rect">
                <a:avLst/>
              </a:prstGeom>
              <a:solidFill>
                <a:schemeClr val="accent5">
                  <a:lumMod val="60000"/>
                  <a:lumOff val="40000"/>
                </a:schemeClr>
              </a:solidFill>
              <a:ln w="9525">
                <a:noFill/>
                <a:miter lim="800000"/>
                <a:headEnd/>
                <a:tailEnd/>
              </a:ln>
            </p:spPr>
            <p:txBody>
              <a:bodyPr wrap="none"/>
              <a:lstStyle/>
              <a:p>
                <a:pPr algn="ctr"/>
                <a:r>
                  <a:rPr kumimoji="1" lang="zh-CN" altLang="en-US" sz="1400" u="none">
                    <a:solidFill>
                      <a:schemeClr val="tx1"/>
                    </a:solidFill>
                    <a:latin typeface="楷体_GB2312" pitchFamily="49" charset="-122"/>
                    <a:ea typeface="楷体_GB2312" pitchFamily="49" charset="-122"/>
                  </a:rPr>
                  <a:t>视频播放</a:t>
                </a:r>
              </a:p>
            </p:txBody>
          </p:sp>
          <p:sp>
            <p:nvSpPr>
              <p:cNvPr id="184334" name="Rectangle 24"/>
              <p:cNvSpPr>
                <a:spLocks noChangeArrowheads="1"/>
              </p:cNvSpPr>
              <p:nvPr/>
            </p:nvSpPr>
            <p:spPr bwMode="auto">
              <a:xfrm>
                <a:off x="1937" y="1933"/>
                <a:ext cx="545" cy="681"/>
              </a:xfrm>
              <a:prstGeom prst="rect">
                <a:avLst/>
              </a:prstGeom>
              <a:solidFill>
                <a:schemeClr val="bg1"/>
              </a:solidFill>
              <a:ln w="9525">
                <a:solidFill>
                  <a:schemeClr val="bg1"/>
                </a:solidFill>
                <a:miter lim="800000"/>
                <a:headEnd/>
                <a:tailEnd/>
              </a:ln>
            </p:spPr>
            <p:txBody>
              <a:bodyPr wrap="none" anchor="ctr"/>
              <a:lstStyle/>
              <a:p>
                <a:pPr algn="ctr"/>
                <a:endParaRPr kumimoji="1" lang="en-US" altLang="zh-CN" sz="1400" u="none">
                  <a:solidFill>
                    <a:schemeClr val="accent2"/>
                  </a:solidFill>
                  <a:latin typeface="楷体_GB2312" pitchFamily="49" charset="-122"/>
                  <a:ea typeface="楷体_GB2312" pitchFamily="49" charset="-122"/>
                  <a:cs typeface="华文楷体"/>
                </a:endParaRPr>
              </a:p>
            </p:txBody>
          </p:sp>
        </p:grpSp>
        <p:grpSp>
          <p:nvGrpSpPr>
            <p:cNvPr id="11" name="Group 25"/>
            <p:cNvGrpSpPr>
              <a:grpSpLocks/>
            </p:cNvGrpSpPr>
            <p:nvPr/>
          </p:nvGrpSpPr>
          <p:grpSpPr bwMode="auto">
            <a:xfrm flipV="1">
              <a:off x="1547813" y="3111500"/>
              <a:ext cx="4032250" cy="574675"/>
              <a:chOff x="1338" y="2157"/>
              <a:chExt cx="680" cy="453"/>
            </a:xfrm>
          </p:grpSpPr>
          <p:sp>
            <p:nvSpPr>
              <p:cNvPr id="184330" name="Line 26"/>
              <p:cNvSpPr>
                <a:spLocks noChangeShapeType="1"/>
              </p:cNvSpPr>
              <p:nvPr/>
            </p:nvSpPr>
            <p:spPr bwMode="auto">
              <a:xfrm>
                <a:off x="1338" y="2157"/>
                <a:ext cx="317" cy="0"/>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1" name="Line 27"/>
              <p:cNvSpPr>
                <a:spLocks noChangeShapeType="1"/>
              </p:cNvSpPr>
              <p:nvPr/>
            </p:nvSpPr>
            <p:spPr bwMode="auto">
              <a:xfrm>
                <a:off x="1655" y="2157"/>
                <a:ext cx="0" cy="453"/>
              </a:xfrm>
              <a:prstGeom prst="line">
                <a:avLst/>
              </a:prstGeom>
              <a:noFill/>
              <a:ln w="28575">
                <a:solidFill>
                  <a:schemeClr val="accent5">
                    <a:lumMod val="50000"/>
                  </a:schemeClr>
                </a:solidFill>
                <a:round/>
                <a:headEnd/>
                <a:tailEnd/>
              </a:ln>
            </p:spPr>
            <p:txBody>
              <a:bodyPr anchor="ctr"/>
              <a:lstStyle/>
              <a:p>
                <a:endParaRPr lang="zh-CN" altLang="en-US" sz="1400">
                  <a:latin typeface="楷体_GB2312" pitchFamily="49" charset="-122"/>
                  <a:ea typeface="楷体_GB2312" pitchFamily="49" charset="-122"/>
                </a:endParaRPr>
              </a:p>
            </p:txBody>
          </p:sp>
          <p:sp>
            <p:nvSpPr>
              <p:cNvPr id="184332" name="Line 28"/>
              <p:cNvSpPr>
                <a:spLocks noChangeShapeType="1"/>
              </p:cNvSpPr>
              <p:nvPr/>
            </p:nvSpPr>
            <p:spPr bwMode="auto">
              <a:xfrm>
                <a:off x="1655" y="2610"/>
                <a:ext cx="363" cy="0"/>
              </a:xfrm>
              <a:prstGeom prst="line">
                <a:avLst/>
              </a:prstGeom>
              <a:noFill/>
              <a:ln w="28575">
                <a:solidFill>
                  <a:schemeClr val="accent5">
                    <a:lumMod val="50000"/>
                  </a:schemeClr>
                </a:solidFill>
                <a:round/>
                <a:headEnd/>
                <a:tailEnd type="triangle" w="med" len="med"/>
              </a:ln>
            </p:spPr>
            <p:txBody>
              <a:bodyPr anchor="ctr"/>
              <a:lstStyle/>
              <a:p>
                <a:endParaRPr lang="zh-CN" altLang="en-US" sz="1400">
                  <a:latin typeface="楷体_GB2312" pitchFamily="49" charset="-122"/>
                  <a:ea typeface="楷体_GB2312" pitchFamily="49" charset="-122"/>
                </a:endParaRPr>
              </a:p>
            </p:txBody>
          </p:sp>
        </p:grpSp>
      </p:grpSp>
      <p:pic>
        <p:nvPicPr>
          <p:cNvPr id="2" name="Picture 2" descr="http://cdn.duitang.com/uploads/item/201301/08/20130108192528_wuPLf.gif"/>
          <p:cNvPicPr>
            <a:picLocks noChangeAspect="1" noChangeArrowheads="1" noCrop="1"/>
          </p:cNvPicPr>
          <p:nvPr/>
        </p:nvPicPr>
        <p:blipFill>
          <a:blip r:embed="rId2" cstate="print"/>
          <a:srcRect/>
          <a:stretch>
            <a:fillRect/>
          </a:stretch>
        </p:blipFill>
        <p:spPr bwMode="auto">
          <a:xfrm>
            <a:off x="4960532" y="2429668"/>
            <a:ext cx="766479" cy="1109152"/>
          </a:xfrm>
          <a:prstGeom prst="rect">
            <a:avLst/>
          </a:prstGeom>
          <a:noFill/>
        </p:spPr>
      </p:pic>
      <p:pic>
        <p:nvPicPr>
          <p:cNvPr id="3" name="Picture 4" descr="http://f.hiphotos.bdimg.com/album/w%3D2048/sign=82326b03a8ec8a13141a50e0c33b908f/500fd9f9d72a6059f033aef62934349b033bba3f.jpg"/>
          <p:cNvPicPr>
            <a:picLocks noChangeAspect="1" noChangeArrowheads="1"/>
          </p:cNvPicPr>
          <p:nvPr/>
        </p:nvPicPr>
        <p:blipFill>
          <a:blip r:embed="rId3" cstate="print"/>
          <a:srcRect/>
          <a:stretch>
            <a:fillRect/>
          </a:stretch>
        </p:blipFill>
        <p:spPr bwMode="auto">
          <a:xfrm>
            <a:off x="3714913" y="2437605"/>
            <a:ext cx="607213" cy="109536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标题 1"/>
          <p:cNvSpPr>
            <a:spLocks noGrp="1"/>
          </p:cNvSpPr>
          <p:nvPr>
            <p:ph type="title" idx="4294967295"/>
          </p:nvPr>
        </p:nvSpPr>
        <p:spPr>
          <a:xfrm>
            <a:off x="250825" y="572286"/>
            <a:ext cx="36861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Web</a:t>
            </a:r>
            <a:r>
              <a:rPr lang="zh-CN" altLang="en-US" sz="2400" kern="1200" dirty="0">
                <a:solidFill>
                  <a:srgbClr val="007D7A"/>
                </a:solidFill>
                <a:latin typeface="Times New Roman" pitchFamily="18" charset="0"/>
                <a:cs typeface="Times New Roman" pitchFamily="18" charset="0"/>
              </a:rPr>
              <a:t>服务的工作原理</a:t>
            </a:r>
          </a:p>
        </p:txBody>
      </p:sp>
      <p:pic>
        <p:nvPicPr>
          <p:cNvPr id="185347" name="Picture 1"/>
          <p:cNvPicPr>
            <a:picLocks noChangeAspect="1" noChangeArrowheads="1"/>
          </p:cNvPicPr>
          <p:nvPr/>
        </p:nvPicPr>
        <p:blipFill>
          <a:blip r:embed="rId3" cstate="print"/>
          <a:srcRect/>
          <a:stretch>
            <a:fillRect/>
          </a:stretch>
        </p:blipFill>
        <p:spPr bwMode="auto">
          <a:xfrm>
            <a:off x="969964" y="1555971"/>
            <a:ext cx="4816482" cy="2731085"/>
          </a:xfrm>
          <a:prstGeom prst="rect">
            <a:avLst/>
          </a:prstGeom>
          <a:noFill/>
          <a:ln w="9525">
            <a:noFill/>
            <a:miter lim="800000"/>
            <a:headEnd/>
            <a:tailEnd/>
          </a:ln>
        </p:spPr>
      </p:pic>
      <p:sp>
        <p:nvSpPr>
          <p:cNvPr id="181254" name="Rectangle 6"/>
          <p:cNvSpPr>
            <a:spLocks noChangeArrowheads="1"/>
          </p:cNvSpPr>
          <p:nvPr/>
        </p:nvSpPr>
        <p:spPr bwMode="auto">
          <a:xfrm>
            <a:off x="3563938" y="721650"/>
            <a:ext cx="2865450" cy="70788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w="9525" algn="ctr">
            <a:noFill/>
            <a:miter lim="800000"/>
            <a:headEnd/>
            <a:tailEnd/>
          </a:ln>
          <a:scene3d>
            <a:camera prst="orthographicFront"/>
            <a:lightRig rig="threePt" dir="t"/>
          </a:scene3d>
          <a:sp3d>
            <a:bevelT prst="convex"/>
          </a:sp3d>
        </p:spPr>
        <p:txBody>
          <a:bodyPr wrap="square" anchor="ctr">
            <a:spAutoFit/>
          </a:bodyPr>
          <a:lstStyle/>
          <a:p>
            <a:pPr algn="ctr" eaLnBrk="0" hangingPunct="0"/>
            <a:r>
              <a:rPr lang="zh-CN" altLang="en-US" sz="2000" b="0" u="none" dirty="0">
                <a:solidFill>
                  <a:srgbClr val="FFFF00"/>
                </a:solidFill>
              </a:rPr>
              <a:t>信息资源以网页</a:t>
            </a:r>
            <a:r>
              <a:rPr lang="zh-CN" altLang="en-US" sz="2000" b="0" u="none" dirty="0" smtClean="0">
                <a:solidFill>
                  <a:srgbClr val="FFFF00"/>
                </a:solidFill>
              </a:rPr>
              <a:t>形式</a:t>
            </a:r>
            <a:endParaRPr lang="en-US" altLang="zh-CN" sz="2000" b="0" u="none" dirty="0" smtClean="0">
              <a:solidFill>
                <a:srgbClr val="FFFF00"/>
              </a:solidFill>
            </a:endParaRPr>
          </a:p>
          <a:p>
            <a:pPr algn="ctr" eaLnBrk="0" hangingPunct="0"/>
            <a:r>
              <a:rPr lang="zh-CN" altLang="en-US" sz="2000" b="0" u="none" dirty="0" smtClean="0">
                <a:solidFill>
                  <a:srgbClr val="FFFF00"/>
                </a:solidFill>
              </a:rPr>
              <a:t>存储</a:t>
            </a:r>
            <a:r>
              <a:rPr lang="zh-CN" altLang="en-US" sz="2000" b="0" u="none" dirty="0">
                <a:solidFill>
                  <a:srgbClr val="FFFF00"/>
                </a:solidFill>
              </a:rPr>
              <a:t>在</a:t>
            </a:r>
            <a:r>
              <a:rPr lang="en-US" altLang="zh-CN" sz="2000" b="0" u="none" dirty="0">
                <a:solidFill>
                  <a:srgbClr val="FFFF00"/>
                </a:solidFill>
              </a:rPr>
              <a:t>Web</a:t>
            </a:r>
            <a:r>
              <a:rPr lang="zh-CN" altLang="en-US" sz="2000" b="0" u="none" dirty="0">
                <a:solidFill>
                  <a:srgbClr val="FFFF00"/>
                </a:solidFill>
              </a:rPr>
              <a:t>服务器中</a:t>
            </a:r>
          </a:p>
        </p:txBody>
      </p:sp>
      <p:sp>
        <p:nvSpPr>
          <p:cNvPr id="181255" name="Rectangle 7"/>
          <p:cNvSpPr>
            <a:spLocks noChangeArrowheads="1"/>
          </p:cNvSpPr>
          <p:nvPr/>
        </p:nvSpPr>
        <p:spPr bwMode="auto">
          <a:xfrm>
            <a:off x="285720" y="1820538"/>
            <a:ext cx="1393803" cy="1823576"/>
          </a:xfrm>
          <a:prstGeom prst="rect">
            <a:avLst/>
          </a:prstGeom>
          <a:noFill/>
          <a:ln w="9525" algn="ctr">
            <a:noFill/>
            <a:miter lim="800000"/>
            <a:headEnd/>
            <a:tailEnd/>
          </a:ln>
        </p:spPr>
        <p:txBody>
          <a:bodyPr wrap="square" anchor="ctr">
            <a:spAutoFit/>
          </a:bodyPr>
          <a:lstStyle/>
          <a:p>
            <a:pPr eaLnBrk="0" hangingPunct="0">
              <a:lnSpc>
                <a:spcPct val="125000"/>
              </a:lnSpc>
            </a:pPr>
            <a:r>
              <a:rPr lang="en-US" altLang="zh-CN" sz="1800" b="0" u="none" dirty="0">
                <a:solidFill>
                  <a:srgbClr val="1A3868"/>
                </a:solidFill>
              </a:rPr>
              <a:t>1) </a:t>
            </a:r>
            <a:r>
              <a:rPr lang="zh-CN" altLang="en-US" sz="1800" b="0" u="none" dirty="0">
                <a:solidFill>
                  <a:srgbClr val="1A3868"/>
                </a:solidFill>
              </a:rPr>
              <a:t>用户通过</a:t>
            </a:r>
            <a:r>
              <a:rPr lang="en-US" altLang="zh-CN" sz="1800" b="0" u="none" dirty="0">
                <a:solidFill>
                  <a:srgbClr val="1A3868"/>
                </a:solidFill>
              </a:rPr>
              <a:t>Web</a:t>
            </a:r>
            <a:r>
              <a:rPr lang="zh-CN" altLang="en-US" sz="1800" b="0" u="none" dirty="0">
                <a:solidFill>
                  <a:srgbClr val="1A3868"/>
                </a:solidFill>
              </a:rPr>
              <a:t>客户端的</a:t>
            </a:r>
            <a:r>
              <a:rPr lang="en-US" altLang="zh-CN" sz="1800" b="0" u="none" dirty="0">
                <a:solidFill>
                  <a:srgbClr val="1A3868"/>
                </a:solidFill>
              </a:rPr>
              <a:t>browser</a:t>
            </a:r>
            <a:r>
              <a:rPr lang="zh-CN" altLang="en-US" sz="1800" b="0" u="none" dirty="0">
                <a:solidFill>
                  <a:srgbClr val="1A3868"/>
                </a:solidFill>
              </a:rPr>
              <a:t>向</a:t>
            </a:r>
            <a:r>
              <a:rPr lang="en-US" altLang="zh-CN" sz="1800" b="0" u="none" dirty="0">
                <a:solidFill>
                  <a:srgbClr val="1A3868"/>
                </a:solidFill>
              </a:rPr>
              <a:t>Web</a:t>
            </a:r>
            <a:r>
              <a:rPr lang="zh-CN" altLang="en-US" sz="1800" b="0" u="none" dirty="0">
                <a:solidFill>
                  <a:srgbClr val="1A3868"/>
                </a:solidFill>
              </a:rPr>
              <a:t>服务器发出</a:t>
            </a:r>
            <a:r>
              <a:rPr lang="zh-CN" altLang="en-US" sz="1800" b="0" u="none" dirty="0" smtClean="0">
                <a:solidFill>
                  <a:srgbClr val="1A3868"/>
                </a:solidFill>
              </a:rPr>
              <a:t>请求</a:t>
            </a:r>
            <a:endParaRPr lang="zh-CN" altLang="en-US" sz="1800" b="0" u="none" dirty="0">
              <a:solidFill>
                <a:srgbClr val="1A3868"/>
              </a:solidFill>
            </a:endParaRPr>
          </a:p>
        </p:txBody>
      </p:sp>
      <p:sp>
        <p:nvSpPr>
          <p:cNvPr id="181256" name="Rectangle 8"/>
          <p:cNvSpPr>
            <a:spLocks noChangeArrowheads="1"/>
          </p:cNvSpPr>
          <p:nvPr/>
        </p:nvSpPr>
        <p:spPr bwMode="auto">
          <a:xfrm>
            <a:off x="4929190" y="1429536"/>
            <a:ext cx="1571636" cy="2169825"/>
          </a:xfrm>
          <a:prstGeom prst="rect">
            <a:avLst/>
          </a:prstGeom>
          <a:noFill/>
          <a:ln w="9525" algn="ctr">
            <a:noFill/>
            <a:miter lim="800000"/>
            <a:headEnd/>
            <a:tailEnd/>
          </a:ln>
        </p:spPr>
        <p:txBody>
          <a:bodyPr wrap="square" anchor="ctr">
            <a:spAutoFit/>
          </a:bodyPr>
          <a:lstStyle/>
          <a:p>
            <a:pPr eaLnBrk="0" hangingPunct="0">
              <a:lnSpc>
                <a:spcPct val="125000"/>
              </a:lnSpc>
            </a:pPr>
            <a:r>
              <a:rPr lang="en-US" altLang="zh-CN" sz="1800" b="0" u="none" dirty="0">
                <a:solidFill>
                  <a:srgbClr val="1A3868"/>
                </a:solidFill>
              </a:rPr>
              <a:t>2) Web</a:t>
            </a:r>
            <a:r>
              <a:rPr lang="zh-CN" altLang="en-US" sz="1800" b="0" u="none" dirty="0">
                <a:solidFill>
                  <a:srgbClr val="1A3868"/>
                </a:solidFill>
              </a:rPr>
              <a:t>服务器根据客户端的请求，将保存在</a:t>
            </a:r>
            <a:r>
              <a:rPr lang="en-US" altLang="zh-CN" sz="1800" b="0" u="none" dirty="0">
                <a:solidFill>
                  <a:srgbClr val="1A3868"/>
                </a:solidFill>
              </a:rPr>
              <a:t>Web</a:t>
            </a:r>
            <a:r>
              <a:rPr lang="zh-CN" altLang="en-US" sz="1800" b="0" u="none" dirty="0">
                <a:solidFill>
                  <a:srgbClr val="1A3868"/>
                </a:solidFill>
              </a:rPr>
              <a:t>服务器的</a:t>
            </a:r>
            <a:r>
              <a:rPr lang="en-US" altLang="zh-CN" sz="1800" b="0" u="none" dirty="0">
                <a:solidFill>
                  <a:srgbClr val="1A3868"/>
                </a:solidFill>
              </a:rPr>
              <a:t>Web</a:t>
            </a:r>
            <a:r>
              <a:rPr lang="zh-CN" altLang="en-US" sz="1800" b="0" u="none" dirty="0">
                <a:solidFill>
                  <a:srgbClr val="1A3868"/>
                </a:solidFill>
              </a:rPr>
              <a:t>页发送给</a:t>
            </a:r>
            <a:r>
              <a:rPr lang="zh-CN" altLang="en-US" sz="1800" b="0" u="none" dirty="0" smtClean="0">
                <a:solidFill>
                  <a:srgbClr val="1A3868"/>
                </a:solidFill>
              </a:rPr>
              <a:t>客户端</a:t>
            </a:r>
            <a:endParaRPr lang="zh-CN" altLang="en-US" sz="1800" b="0" u="none" dirty="0">
              <a:solidFill>
                <a:srgbClr val="1A3868"/>
              </a:solidFill>
            </a:endParaRPr>
          </a:p>
        </p:txBody>
      </p:sp>
      <p:sp>
        <p:nvSpPr>
          <p:cNvPr id="181257" name="Rectangle 9"/>
          <p:cNvSpPr>
            <a:spLocks noChangeArrowheads="1"/>
          </p:cNvSpPr>
          <p:nvPr/>
        </p:nvSpPr>
        <p:spPr bwMode="auto">
          <a:xfrm>
            <a:off x="1643042" y="4355105"/>
            <a:ext cx="3929090" cy="646331"/>
          </a:xfrm>
          <a:prstGeom prst="rect">
            <a:avLst/>
          </a:prstGeom>
          <a:noFill/>
          <a:ln w="9525" algn="ctr">
            <a:noFill/>
            <a:miter lim="800000"/>
            <a:headEnd/>
            <a:tailEnd/>
          </a:ln>
        </p:spPr>
        <p:txBody>
          <a:bodyPr wrap="square" anchor="ctr">
            <a:spAutoFit/>
          </a:bodyPr>
          <a:lstStyle/>
          <a:p>
            <a:pPr eaLnBrk="0" hangingPunct="0"/>
            <a:r>
              <a:rPr lang="en-US" altLang="zh-CN" sz="1800" b="0" u="none" dirty="0">
                <a:solidFill>
                  <a:srgbClr val="1A3868"/>
                </a:solidFill>
              </a:rPr>
              <a:t>3) </a:t>
            </a:r>
            <a:r>
              <a:rPr lang="zh-CN" altLang="en-US" sz="1800" b="0" u="none" dirty="0">
                <a:solidFill>
                  <a:srgbClr val="1A3868"/>
                </a:solidFill>
              </a:rPr>
              <a:t>浏览器接收到页面后进行解释，将图、文、声并茂的画面呈献给</a:t>
            </a:r>
            <a:r>
              <a:rPr lang="zh-CN" altLang="en-US" sz="1800" b="0" u="none" dirty="0" smtClean="0">
                <a:solidFill>
                  <a:srgbClr val="1A3868"/>
                </a:solidFill>
              </a:rPr>
              <a:t>用户</a:t>
            </a:r>
            <a:endParaRPr lang="zh-CN" altLang="en-US" sz="1800" b="0" u="none" dirty="0">
              <a:solidFill>
                <a:srgbClr val="1A38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animBg="1"/>
      <p:bldP spid="181255" grpId="0"/>
      <p:bldP spid="181256" grpId="0"/>
      <p:bldP spid="1812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9" name="标题 1"/>
          <p:cNvSpPr>
            <a:spLocks noGrp="1"/>
          </p:cNvSpPr>
          <p:nvPr>
            <p:ph type="title" idx="4294967295"/>
          </p:nvPr>
        </p:nvSpPr>
        <p:spPr>
          <a:xfrm>
            <a:off x="357158" y="707223"/>
            <a:ext cx="6429375" cy="722313"/>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URL</a:t>
            </a:r>
            <a:r>
              <a:rPr lang="zh-CN" altLang="en-US" sz="2400" kern="1200" dirty="0">
                <a:solidFill>
                  <a:srgbClr val="007D7A"/>
                </a:solidFill>
                <a:latin typeface="Times New Roman" pitchFamily="18" charset="0"/>
                <a:cs typeface="Times New Roman" pitchFamily="18" charset="0"/>
              </a:rPr>
              <a:t>与信息定位</a:t>
            </a:r>
          </a:p>
        </p:txBody>
      </p:sp>
      <p:sp>
        <p:nvSpPr>
          <p:cNvPr id="182280" name="内容占位符 2"/>
          <p:cNvSpPr>
            <a:spLocks noGrp="1"/>
          </p:cNvSpPr>
          <p:nvPr>
            <p:ph idx="4294967295"/>
          </p:nvPr>
        </p:nvSpPr>
        <p:spPr>
          <a:xfrm>
            <a:off x="323850" y="1361294"/>
            <a:ext cx="6335713" cy="2997200"/>
          </a:xfrm>
        </p:spPr>
        <p:txBody>
          <a:bodyPr/>
          <a:lstStyle/>
          <a:p>
            <a:pPr marL="269875" indent="-269875">
              <a:lnSpc>
                <a:spcPct val="110000"/>
              </a:lnSpc>
              <a:spcAft>
                <a:spcPts val="600"/>
              </a:spcAft>
            </a:pPr>
            <a:r>
              <a:rPr lang="zh-CN" altLang="zh-CN" sz="2000" kern="1200" dirty="0">
                <a:solidFill>
                  <a:srgbClr val="1A3868"/>
                </a:solidFill>
                <a:latin typeface="Times New Roman" pitchFamily="18" charset="0"/>
                <a:ea typeface="微软雅黑" pitchFamily="34" charset="-122"/>
                <a:cs typeface="Times New Roman" pitchFamily="18" charset="0"/>
              </a:rPr>
              <a:t>统一资源定位符URL</a:t>
            </a:r>
            <a:r>
              <a:rPr lang="zh-CN" altLang="en-US" sz="2000" kern="1200" dirty="0">
                <a:solidFill>
                  <a:srgbClr val="1A3868"/>
                </a:solidFill>
                <a:latin typeface="Times New Roman" pitchFamily="18" charset="0"/>
                <a:ea typeface="微软雅黑" pitchFamily="34" charset="-122"/>
                <a:cs typeface="Times New Roman" pitchFamily="18" charset="0"/>
              </a:rPr>
              <a:t>，</a:t>
            </a:r>
            <a:r>
              <a:rPr lang="zh-CN" altLang="zh-CN" sz="2000" kern="1200" dirty="0">
                <a:solidFill>
                  <a:srgbClr val="1A3868"/>
                </a:solidFill>
                <a:latin typeface="Times New Roman" pitchFamily="18" charset="0"/>
                <a:ea typeface="微软雅黑" pitchFamily="34" charset="-122"/>
                <a:cs typeface="Times New Roman" pitchFamily="18" charset="0"/>
              </a:rPr>
              <a:t>也被称为</a:t>
            </a:r>
            <a:r>
              <a:rPr lang="zh-CN" altLang="zh-CN" sz="2000" kern="1200" dirty="0">
                <a:solidFill>
                  <a:srgbClr val="C00000"/>
                </a:solidFill>
                <a:latin typeface="Times New Roman" pitchFamily="18" charset="0"/>
                <a:ea typeface="微软雅黑" pitchFamily="34" charset="-122"/>
                <a:cs typeface="Times New Roman" pitchFamily="18" charset="0"/>
              </a:rPr>
              <a:t>网页地址</a:t>
            </a:r>
            <a:r>
              <a:rPr lang="zh-CN" altLang="zh-CN" sz="2000" kern="1200" dirty="0">
                <a:solidFill>
                  <a:srgbClr val="1A3868"/>
                </a:solidFill>
                <a:latin typeface="Times New Roman" pitchFamily="18" charset="0"/>
                <a:ea typeface="微软雅黑" pitchFamily="34" charset="-122"/>
                <a:cs typeface="Times New Roman" pitchFamily="18" charset="0"/>
              </a:rPr>
              <a:t>，是因特网上标准的资源的地址。</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标准的</a:t>
            </a:r>
            <a:r>
              <a:rPr lang="en-US" altLang="zh-CN" sz="2000" kern="1200" dirty="0">
                <a:solidFill>
                  <a:srgbClr val="1A3868"/>
                </a:solidFill>
                <a:latin typeface="Times New Roman" pitchFamily="18" charset="0"/>
                <a:ea typeface="微软雅黑" pitchFamily="34" charset="-122"/>
                <a:cs typeface="Times New Roman" pitchFamily="18" charset="0"/>
              </a:rPr>
              <a:t>URL</a:t>
            </a:r>
            <a:r>
              <a:rPr lang="zh-CN" altLang="en-US" sz="2000" kern="1200" dirty="0">
                <a:solidFill>
                  <a:srgbClr val="1A3868"/>
                </a:solidFill>
                <a:latin typeface="Times New Roman" pitchFamily="18" charset="0"/>
                <a:ea typeface="微软雅黑" pitchFamily="34" charset="-122"/>
                <a:cs typeface="Times New Roman" pitchFamily="18" charset="0"/>
              </a:rPr>
              <a:t>由</a:t>
            </a:r>
            <a:r>
              <a:rPr lang="en-US" altLang="zh-CN" sz="2000" kern="1200" dirty="0">
                <a:solidFill>
                  <a:srgbClr val="1A3868"/>
                </a:solidFill>
                <a:latin typeface="Times New Roman" pitchFamily="18" charset="0"/>
                <a:ea typeface="微软雅黑" pitchFamily="34" charset="-122"/>
                <a:cs typeface="Times New Roman" pitchFamily="18" charset="0"/>
              </a:rPr>
              <a:t>3</a:t>
            </a:r>
            <a:r>
              <a:rPr lang="zh-CN" altLang="en-US" sz="2000" kern="1200" dirty="0">
                <a:solidFill>
                  <a:srgbClr val="1A3868"/>
                </a:solidFill>
                <a:latin typeface="Times New Roman" pitchFamily="18" charset="0"/>
                <a:ea typeface="微软雅黑" pitchFamily="34" charset="-122"/>
                <a:cs typeface="Times New Roman" pitchFamily="18" charset="0"/>
              </a:rPr>
              <a:t>部分组成：</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539750" lvl="1" indent="-269875">
              <a:lnSpc>
                <a:spcPct val="110000"/>
              </a:lnSpc>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服务器类型、主机名、路径及文件名</a:t>
            </a:r>
          </a:p>
        </p:txBody>
      </p:sp>
      <p:sp>
        <p:nvSpPr>
          <p:cNvPr id="1822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82278" name="Object 6"/>
          <p:cNvGraphicFramePr>
            <a:graphicFrameLocks noChangeAspect="1"/>
          </p:cNvGraphicFramePr>
          <p:nvPr/>
        </p:nvGraphicFramePr>
        <p:xfrm>
          <a:off x="755651" y="3215486"/>
          <a:ext cx="5102233" cy="1337146"/>
        </p:xfrm>
        <a:graphic>
          <a:graphicData uri="http://schemas.openxmlformats.org/presentationml/2006/ole">
            <p:oleObj spid="_x0000_s225282" name="Visio" r:id="rId4" imgW="2228850" imgH="584073" progId="">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Line 26"/>
          <p:cNvSpPr>
            <a:spLocks noChangeShapeType="1"/>
          </p:cNvSpPr>
          <p:nvPr/>
        </p:nvSpPr>
        <p:spPr bwMode="auto">
          <a:xfrm>
            <a:off x="1028649" y="1858164"/>
            <a:ext cx="792163" cy="0"/>
          </a:xfrm>
          <a:prstGeom prst="line">
            <a:avLst/>
          </a:prstGeom>
          <a:noFill/>
          <a:ln w="38100">
            <a:solidFill>
              <a:schemeClr val="accent5">
                <a:lumMod val="50000"/>
              </a:schemeClr>
            </a:solidFill>
            <a:round/>
            <a:headEnd/>
            <a:tailEnd/>
          </a:ln>
        </p:spPr>
        <p:txBody>
          <a:bodyPr/>
          <a:lstStyle/>
          <a:p>
            <a:endParaRPr lang="zh-CN" altLang="en-US" sz="2400">
              <a:ea typeface="+mn-ea"/>
            </a:endParaRPr>
          </a:p>
        </p:txBody>
      </p:sp>
      <p:grpSp>
        <p:nvGrpSpPr>
          <p:cNvPr id="2" name="Group 9"/>
          <p:cNvGrpSpPr>
            <a:grpSpLocks/>
          </p:cNvGrpSpPr>
          <p:nvPr/>
        </p:nvGrpSpPr>
        <p:grpSpPr bwMode="auto">
          <a:xfrm>
            <a:off x="569894" y="1286661"/>
            <a:ext cx="5761038" cy="2222501"/>
            <a:chOff x="113" y="215"/>
            <a:chExt cx="3629" cy="1400"/>
          </a:xfrm>
        </p:grpSpPr>
        <p:sp>
          <p:nvSpPr>
            <p:cNvPr id="188420" name="Text Box 25"/>
            <p:cNvSpPr txBox="1">
              <a:spLocks noChangeArrowheads="1"/>
            </p:cNvSpPr>
            <p:nvPr/>
          </p:nvSpPr>
          <p:spPr bwMode="auto">
            <a:xfrm>
              <a:off x="113" y="215"/>
              <a:ext cx="3151" cy="291"/>
            </a:xfrm>
            <a:prstGeom prst="rect">
              <a:avLst/>
            </a:prstGeom>
            <a:solidFill>
              <a:schemeClr val="accent5">
                <a:lumMod val="50000"/>
              </a:schemeClr>
            </a:solidFill>
            <a:ln w="9525">
              <a:solidFill>
                <a:srgbClr val="333399"/>
              </a:solidFill>
              <a:miter lim="800000"/>
              <a:headEnd/>
              <a:tailEnd/>
            </a:ln>
          </p:spPr>
          <p:txBody>
            <a:bodyPr wrap="square">
              <a:spAutoFit/>
            </a:bodyPr>
            <a:lstStyle/>
            <a:p>
              <a:pPr algn="ctr"/>
              <a:r>
                <a:rPr lang="en-US" altLang="zh-CN" sz="2400" u="none" dirty="0">
                  <a:solidFill>
                    <a:srgbClr val="FFFF00"/>
                  </a:solidFill>
                  <a:ea typeface="+mn-ea"/>
                </a:rPr>
                <a:t>&lt;</a:t>
              </a:r>
              <a:r>
                <a:rPr lang="zh-CN" altLang="en-US" sz="2400" u="none" dirty="0">
                  <a:solidFill>
                    <a:srgbClr val="FFFF00"/>
                  </a:solidFill>
                  <a:ea typeface="+mn-ea"/>
                </a:rPr>
                <a:t>协议</a:t>
              </a:r>
              <a:r>
                <a:rPr lang="en-US" altLang="zh-CN" sz="2400" u="none" dirty="0">
                  <a:solidFill>
                    <a:srgbClr val="FFFF00"/>
                  </a:solidFill>
                  <a:ea typeface="+mn-ea"/>
                </a:rPr>
                <a:t>&gt;://&lt;</a:t>
              </a:r>
              <a:r>
                <a:rPr lang="zh-CN" altLang="en-US" sz="2400" u="none" dirty="0">
                  <a:solidFill>
                    <a:srgbClr val="FFFF00"/>
                  </a:solidFill>
                  <a:ea typeface="+mn-ea"/>
                </a:rPr>
                <a:t>主机</a:t>
              </a:r>
              <a:r>
                <a:rPr lang="en-US" altLang="zh-CN" sz="2400" u="none" dirty="0">
                  <a:solidFill>
                    <a:srgbClr val="FFFF00"/>
                  </a:solidFill>
                  <a:ea typeface="+mn-ea"/>
                </a:rPr>
                <a:t>&gt;:&lt;</a:t>
              </a:r>
              <a:r>
                <a:rPr lang="zh-CN" altLang="en-US" sz="2400" u="none" dirty="0">
                  <a:solidFill>
                    <a:srgbClr val="FFFF00"/>
                  </a:solidFill>
                  <a:ea typeface="+mn-ea"/>
                </a:rPr>
                <a:t>端口</a:t>
              </a:r>
              <a:r>
                <a:rPr lang="en-US" altLang="zh-CN" sz="2400" u="none" dirty="0">
                  <a:solidFill>
                    <a:srgbClr val="FFFF00"/>
                  </a:solidFill>
                  <a:ea typeface="+mn-ea"/>
                </a:rPr>
                <a:t>&gt;/&lt;</a:t>
              </a:r>
              <a:r>
                <a:rPr lang="zh-CN" altLang="en-US" sz="2400" u="none" dirty="0">
                  <a:solidFill>
                    <a:srgbClr val="FFFF00"/>
                  </a:solidFill>
                  <a:ea typeface="+mn-ea"/>
                </a:rPr>
                <a:t>路径</a:t>
              </a:r>
              <a:r>
                <a:rPr lang="en-US" altLang="zh-CN" sz="2400" u="none" dirty="0">
                  <a:solidFill>
                    <a:srgbClr val="FFFF00"/>
                  </a:solidFill>
                  <a:ea typeface="+mn-ea"/>
                </a:rPr>
                <a:t>&gt; </a:t>
              </a:r>
            </a:p>
          </p:txBody>
        </p:sp>
        <p:sp>
          <p:nvSpPr>
            <p:cNvPr id="188421" name="Freeform 27"/>
            <p:cNvSpPr>
              <a:spLocks/>
            </p:cNvSpPr>
            <p:nvPr/>
          </p:nvSpPr>
          <p:spPr bwMode="auto">
            <a:xfrm>
              <a:off x="522" y="584"/>
              <a:ext cx="385" cy="583"/>
            </a:xfrm>
            <a:custGeom>
              <a:avLst/>
              <a:gdLst>
                <a:gd name="T0" fmla="*/ 0 w 771"/>
                <a:gd name="T1" fmla="*/ 0 h 726"/>
                <a:gd name="T2" fmla="*/ 0 w 771"/>
                <a:gd name="T3" fmla="*/ 583 h 726"/>
                <a:gd name="T4" fmla="*/ 192 w 771"/>
                <a:gd name="T5" fmla="*/ 583 h 726"/>
                <a:gd name="T6" fmla="*/ 0 60000 65536"/>
                <a:gd name="T7" fmla="*/ 0 60000 65536"/>
                <a:gd name="T8" fmla="*/ 0 60000 65536"/>
                <a:gd name="T9" fmla="*/ 0 w 771"/>
                <a:gd name="T10" fmla="*/ 0 h 726"/>
                <a:gd name="T11" fmla="*/ 771 w 771"/>
                <a:gd name="T12" fmla="*/ 726 h 726"/>
              </a:gdLst>
              <a:ahLst/>
              <a:cxnLst>
                <a:cxn ang="T6">
                  <a:pos x="T0" y="T1"/>
                </a:cxn>
                <a:cxn ang="T7">
                  <a:pos x="T2" y="T3"/>
                </a:cxn>
                <a:cxn ang="T8">
                  <a:pos x="T4" y="T5"/>
                </a:cxn>
              </a:cxnLst>
              <a:rect l="T9" t="T10" r="T11" b="T12"/>
              <a:pathLst>
                <a:path w="771" h="726">
                  <a:moveTo>
                    <a:pt x="0" y="0"/>
                  </a:moveTo>
                  <a:lnTo>
                    <a:pt x="0" y="726"/>
                  </a:lnTo>
                  <a:lnTo>
                    <a:pt x="771" y="726"/>
                  </a:lnTo>
                </a:path>
              </a:pathLst>
            </a:custGeom>
            <a:noFill/>
            <a:ln w="38100">
              <a:solidFill>
                <a:schemeClr val="accent5">
                  <a:lumMod val="50000"/>
                </a:schemeClr>
              </a:solidFill>
              <a:round/>
              <a:headEnd/>
              <a:tailEnd/>
            </a:ln>
          </p:spPr>
          <p:txBody>
            <a:bodyPr/>
            <a:lstStyle/>
            <a:p>
              <a:endParaRPr lang="zh-CN" altLang="en-US" sz="2400">
                <a:ea typeface="+mn-ea"/>
              </a:endParaRPr>
            </a:p>
          </p:txBody>
        </p:sp>
        <p:sp>
          <p:nvSpPr>
            <p:cNvPr id="188422" name="AutoShape 28"/>
            <p:cNvSpPr>
              <a:spLocks/>
            </p:cNvSpPr>
            <p:nvPr/>
          </p:nvSpPr>
          <p:spPr bwMode="auto">
            <a:xfrm>
              <a:off x="907" y="713"/>
              <a:ext cx="82" cy="902"/>
            </a:xfrm>
            <a:prstGeom prst="leftBrace">
              <a:avLst>
                <a:gd name="adj1" fmla="val 91667"/>
                <a:gd name="adj2" fmla="val 50000"/>
              </a:avLst>
            </a:prstGeom>
            <a:noFill/>
            <a:ln w="28575">
              <a:solidFill>
                <a:schemeClr val="accent5">
                  <a:lumMod val="50000"/>
                </a:schemeClr>
              </a:solidFill>
              <a:round/>
              <a:headEnd/>
              <a:tailEnd/>
            </a:ln>
          </p:spPr>
          <p:txBody>
            <a:bodyPr wrap="none" anchor="ctr"/>
            <a:lstStyle/>
            <a:p>
              <a:endParaRPr lang="zh-CN" altLang="en-US" sz="3200" b="0" u="none">
                <a:solidFill>
                  <a:schemeClr val="tx1"/>
                </a:solidFill>
                <a:ea typeface="+mn-ea"/>
              </a:endParaRPr>
            </a:p>
          </p:txBody>
        </p:sp>
        <p:sp>
          <p:nvSpPr>
            <p:cNvPr id="188423" name="Text Box 29"/>
            <p:cNvSpPr txBox="1">
              <a:spLocks noChangeArrowheads="1"/>
            </p:cNvSpPr>
            <p:nvPr/>
          </p:nvSpPr>
          <p:spPr bwMode="auto">
            <a:xfrm>
              <a:off x="1014" y="665"/>
              <a:ext cx="2728" cy="936"/>
            </a:xfrm>
            <a:prstGeom prst="rect">
              <a:avLst/>
            </a:prstGeom>
            <a:noFill/>
            <a:ln w="9525">
              <a:noFill/>
              <a:miter lim="800000"/>
              <a:headEnd/>
              <a:tailEnd/>
            </a:ln>
          </p:spPr>
          <p:txBody>
            <a:bodyPr wrap="none">
              <a:spAutoFit/>
            </a:bodyPr>
            <a:lstStyle/>
            <a:p>
              <a:pPr>
                <a:lnSpc>
                  <a:spcPct val="130000"/>
                </a:lnSpc>
              </a:pPr>
              <a:r>
                <a:rPr lang="en-US" altLang="zh-CN" sz="2400" b="0" u="none" dirty="0">
                  <a:solidFill>
                    <a:schemeClr val="tx2">
                      <a:lumMod val="50000"/>
                    </a:schemeClr>
                  </a:solidFill>
                  <a:ea typeface="+mn-ea"/>
                </a:rPr>
                <a:t>ftp —— </a:t>
              </a:r>
              <a:r>
                <a:rPr lang="zh-CN" altLang="en-US" sz="2400" b="0" u="none" dirty="0">
                  <a:solidFill>
                    <a:schemeClr val="tx2">
                      <a:lumMod val="50000"/>
                    </a:schemeClr>
                  </a:solidFill>
                  <a:ea typeface="+mn-ea"/>
                </a:rPr>
                <a:t>文件传送协议 </a:t>
              </a:r>
              <a:r>
                <a:rPr lang="en-US" altLang="zh-CN" sz="2400" b="0" u="none" dirty="0">
                  <a:solidFill>
                    <a:schemeClr val="tx2">
                      <a:lumMod val="50000"/>
                    </a:schemeClr>
                  </a:solidFill>
                  <a:ea typeface="+mn-ea"/>
                </a:rPr>
                <a:t>FTP</a:t>
              </a:r>
            </a:p>
            <a:p>
              <a:pPr>
                <a:lnSpc>
                  <a:spcPct val="130000"/>
                </a:lnSpc>
              </a:pPr>
              <a:r>
                <a:rPr lang="en-US" altLang="zh-CN" sz="2400" b="0" u="none" dirty="0">
                  <a:solidFill>
                    <a:schemeClr val="tx2">
                      <a:lumMod val="50000"/>
                    </a:schemeClr>
                  </a:solidFill>
                  <a:ea typeface="+mn-ea"/>
                </a:rPr>
                <a:t>http </a:t>
              </a:r>
              <a:r>
                <a:rPr lang="en-US" altLang="zh-CN" sz="2000" b="0" u="none" dirty="0">
                  <a:solidFill>
                    <a:schemeClr val="tx2">
                      <a:lumMod val="50000"/>
                    </a:schemeClr>
                  </a:solidFill>
                  <a:ea typeface="+mn-ea"/>
                </a:rPr>
                <a:t>——</a:t>
              </a:r>
              <a:r>
                <a:rPr lang="en-US" altLang="zh-CN" sz="2400" b="0" u="none" dirty="0">
                  <a:solidFill>
                    <a:schemeClr val="tx2">
                      <a:lumMod val="50000"/>
                    </a:schemeClr>
                  </a:solidFill>
                  <a:ea typeface="+mn-ea"/>
                </a:rPr>
                <a:t> </a:t>
              </a:r>
              <a:r>
                <a:rPr lang="zh-CN" altLang="en-US" sz="2400" b="0" u="none" dirty="0">
                  <a:solidFill>
                    <a:schemeClr val="tx2">
                      <a:lumMod val="50000"/>
                    </a:schemeClr>
                  </a:solidFill>
                  <a:ea typeface="+mn-ea"/>
                </a:rPr>
                <a:t>超文本传送协议 </a:t>
              </a:r>
              <a:r>
                <a:rPr lang="en-US" altLang="zh-CN" sz="2400" b="0" u="none" dirty="0">
                  <a:solidFill>
                    <a:schemeClr val="tx2">
                      <a:lumMod val="50000"/>
                    </a:schemeClr>
                  </a:solidFill>
                  <a:ea typeface="+mn-ea"/>
                </a:rPr>
                <a:t>HTTP</a:t>
              </a:r>
            </a:p>
            <a:p>
              <a:pPr>
                <a:lnSpc>
                  <a:spcPct val="130000"/>
                </a:lnSpc>
              </a:pPr>
              <a:r>
                <a:rPr lang="en-US" altLang="zh-CN" sz="2400" b="0" u="none" dirty="0">
                  <a:solidFill>
                    <a:schemeClr val="tx2">
                      <a:lumMod val="50000"/>
                    </a:schemeClr>
                  </a:solidFill>
                  <a:ea typeface="+mn-ea"/>
                </a:rPr>
                <a:t>News —— USENET </a:t>
              </a:r>
              <a:r>
                <a:rPr lang="zh-CN" altLang="en-US" sz="2400" b="0" u="none" dirty="0">
                  <a:solidFill>
                    <a:schemeClr val="tx2">
                      <a:lumMod val="50000"/>
                    </a:schemeClr>
                  </a:solidFill>
                  <a:ea typeface="+mn-ea"/>
                </a:rPr>
                <a:t>新闻</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标题 1"/>
          <p:cNvSpPr>
            <a:spLocks noGrp="1"/>
          </p:cNvSpPr>
          <p:nvPr>
            <p:ph type="title" idx="4294967295"/>
          </p:nvPr>
        </p:nvSpPr>
        <p:spPr>
          <a:xfrm>
            <a:off x="428625" y="715162"/>
            <a:ext cx="7772400"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电子商务</a:t>
            </a:r>
            <a:r>
              <a:rPr lang="zh-CN" altLang="en-US" sz="2400" kern="1200" dirty="0">
                <a:solidFill>
                  <a:srgbClr val="007D7A"/>
                </a:solidFill>
                <a:latin typeface="Times New Roman" pitchFamily="18" charset="0"/>
                <a:cs typeface="Times New Roman" pitchFamily="18" charset="0"/>
              </a:rPr>
              <a:t>应用</a:t>
            </a:r>
          </a:p>
        </p:txBody>
      </p:sp>
      <p:sp>
        <p:nvSpPr>
          <p:cNvPr id="189442" name="内容占位符 2"/>
          <p:cNvSpPr>
            <a:spLocks noGrp="1"/>
          </p:cNvSpPr>
          <p:nvPr>
            <p:ph idx="4294967295"/>
          </p:nvPr>
        </p:nvSpPr>
        <p:spPr>
          <a:xfrm>
            <a:off x="465139" y="1472424"/>
            <a:ext cx="5535621" cy="3457574"/>
          </a:xfrm>
        </p:spPr>
        <p:txBody>
          <a:bodyPr/>
          <a:lstStyle/>
          <a:p>
            <a:pPr marL="269875" indent="-269875">
              <a:lnSpc>
                <a:spcPct val="110000"/>
              </a:lnSpc>
              <a:spcBef>
                <a:spcPts val="60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电子商务是指通过互联网</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技术开展的各种商务活动；是商务活动与信息技术相结合的产物，将</a:t>
            </a:r>
            <a:r>
              <a:rPr lang="zh-CN" altLang="en-US" sz="2000" kern="1200" dirty="0">
                <a:solidFill>
                  <a:srgbClr val="C00000"/>
                </a:solidFill>
                <a:latin typeface="Times New Roman" pitchFamily="18" charset="0"/>
                <a:ea typeface="微软雅黑" pitchFamily="34" charset="-122"/>
                <a:cs typeface="Times New Roman" pitchFamily="18" charset="0"/>
              </a:rPr>
              <a:t>信息流、资金流、物流</a:t>
            </a:r>
            <a:r>
              <a:rPr lang="zh-CN" altLang="en-US" sz="2000" kern="1200" dirty="0">
                <a:solidFill>
                  <a:srgbClr val="1A3868"/>
                </a:solidFill>
                <a:latin typeface="Times New Roman" pitchFamily="18" charset="0"/>
                <a:ea typeface="微软雅黑" pitchFamily="34" charset="-122"/>
                <a:cs typeface="Times New Roman" pitchFamily="18" charset="0"/>
              </a:rPr>
              <a:t>有机结合。</a:t>
            </a:r>
          </a:p>
          <a:p>
            <a:pPr marL="269875" indent="-269875">
              <a:lnSpc>
                <a:spcPct val="110000"/>
              </a:lnSpc>
              <a:spcBef>
                <a:spcPts val="60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电子商务分为三类：</a:t>
            </a:r>
          </a:p>
          <a:p>
            <a:pPr marL="539750" lvl="1" indent="-269875">
              <a:lnSpc>
                <a:spcPct val="110000"/>
              </a:lnSpc>
              <a:spcBef>
                <a:spcPts val="600"/>
              </a:spcBef>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企业与企业（</a:t>
            </a:r>
            <a:r>
              <a:rPr lang="en-US" altLang="zh-CN" kern="1200" dirty="0">
                <a:solidFill>
                  <a:srgbClr val="1A3868"/>
                </a:solidFill>
                <a:latin typeface="Times New Roman" pitchFamily="18" charset="0"/>
                <a:ea typeface="微软雅黑" pitchFamily="34" charset="-122"/>
                <a:cs typeface="Times New Roman" pitchFamily="18" charset="0"/>
              </a:rPr>
              <a:t>B2B</a:t>
            </a:r>
            <a:r>
              <a:rPr lang="zh-CN" altLang="en-US" kern="1200" dirty="0">
                <a:solidFill>
                  <a:srgbClr val="1A3868"/>
                </a:solidFill>
                <a:latin typeface="Times New Roman" pitchFamily="18" charset="0"/>
                <a:ea typeface="微软雅黑" pitchFamily="34" charset="-122"/>
                <a:cs typeface="Times New Roman" pitchFamily="18" charset="0"/>
              </a:rPr>
              <a:t>）</a:t>
            </a:r>
          </a:p>
          <a:p>
            <a:pPr marL="539750" lvl="1" indent="-269875">
              <a:lnSpc>
                <a:spcPct val="110000"/>
              </a:lnSpc>
              <a:spcBef>
                <a:spcPts val="600"/>
              </a:spcBef>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企业与消费者（</a:t>
            </a:r>
            <a:r>
              <a:rPr lang="en-US" altLang="zh-CN" kern="1200" dirty="0">
                <a:solidFill>
                  <a:srgbClr val="1A3868"/>
                </a:solidFill>
                <a:latin typeface="Times New Roman" pitchFamily="18" charset="0"/>
                <a:ea typeface="微软雅黑" pitchFamily="34" charset="-122"/>
                <a:cs typeface="Times New Roman" pitchFamily="18" charset="0"/>
              </a:rPr>
              <a:t>B2C</a:t>
            </a:r>
            <a:r>
              <a:rPr lang="zh-CN" altLang="en-US" kern="1200" dirty="0">
                <a:solidFill>
                  <a:srgbClr val="1A3868"/>
                </a:solidFill>
                <a:latin typeface="Times New Roman" pitchFamily="18" charset="0"/>
                <a:ea typeface="微软雅黑" pitchFamily="34" charset="-122"/>
                <a:cs typeface="Times New Roman" pitchFamily="18" charset="0"/>
              </a:rPr>
              <a:t>）</a:t>
            </a:r>
          </a:p>
          <a:p>
            <a:pPr marL="539750" lvl="1" indent="-269875">
              <a:lnSpc>
                <a:spcPct val="110000"/>
              </a:lnSpc>
              <a:spcBef>
                <a:spcPts val="600"/>
              </a:spcBef>
              <a:spcAft>
                <a:spcPts val="600"/>
              </a:spcAft>
            </a:pPr>
            <a:r>
              <a:rPr lang="zh-CN" altLang="en-US" kern="1200" dirty="0">
                <a:solidFill>
                  <a:srgbClr val="1A3868"/>
                </a:solidFill>
                <a:latin typeface="Times New Roman" pitchFamily="18" charset="0"/>
                <a:ea typeface="微软雅黑" pitchFamily="34" charset="-122"/>
                <a:cs typeface="Times New Roman" pitchFamily="18" charset="0"/>
              </a:rPr>
              <a:t>消费者与消费者（</a:t>
            </a:r>
            <a:r>
              <a:rPr lang="en-US" altLang="zh-CN" kern="1200" dirty="0">
                <a:solidFill>
                  <a:srgbClr val="1A3868"/>
                </a:solidFill>
                <a:latin typeface="Times New Roman" pitchFamily="18" charset="0"/>
                <a:ea typeface="微软雅黑" pitchFamily="34" charset="-122"/>
                <a:cs typeface="Times New Roman" pitchFamily="18" charset="0"/>
              </a:rPr>
              <a:t>C2C</a:t>
            </a:r>
            <a:r>
              <a:rPr lang="zh-CN" altLang="en-US" kern="1200" dirty="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8" name="Text Box 47"/>
          <p:cNvSpPr txBox="1">
            <a:spLocks noChangeArrowheads="1"/>
          </p:cNvSpPr>
          <p:nvPr/>
        </p:nvSpPr>
        <p:spPr bwMode="auto">
          <a:xfrm>
            <a:off x="6060006" y="1456535"/>
            <a:ext cx="433388" cy="1616075"/>
          </a:xfrm>
          <a:prstGeom prst="rect">
            <a:avLst/>
          </a:prstGeom>
          <a:noFill/>
          <a:ln w="34925">
            <a:noFill/>
            <a:miter lim="800000"/>
            <a:headEnd/>
            <a:tailEnd type="none" w="lg" len="lg"/>
          </a:ln>
        </p:spPr>
        <p:txBody>
          <a:bodyPr>
            <a:spAutoFit/>
          </a:bodyPr>
          <a:lstStyle/>
          <a:p>
            <a:r>
              <a:rPr lang="zh-CN" altLang="en-US" sz="2000" u="none" dirty="0">
                <a:solidFill>
                  <a:srgbClr val="C00000"/>
                </a:solidFill>
              </a:rPr>
              <a:t>主机多用户</a:t>
            </a:r>
          </a:p>
        </p:txBody>
      </p:sp>
      <p:sp>
        <p:nvSpPr>
          <p:cNvPr id="44085" name="Rectangle 54"/>
          <p:cNvSpPr>
            <a:spLocks noGrp="1" noChangeArrowheads="1"/>
          </p:cNvSpPr>
          <p:nvPr>
            <p:ph type="ctrTitle" idx="4294967295"/>
          </p:nvPr>
        </p:nvSpPr>
        <p:spPr>
          <a:xfrm>
            <a:off x="482587" y="715156"/>
            <a:ext cx="2232025" cy="571500"/>
          </a:xfrm>
        </p:spPr>
        <p:txBody>
          <a:bodyPr/>
          <a:lstStyle/>
          <a:p>
            <a:r>
              <a:rPr lang="en-US" altLang="zh-CN" sz="2400" kern="1200" dirty="0" smtClean="0">
                <a:solidFill>
                  <a:srgbClr val="007D7A"/>
                </a:solidFill>
                <a:latin typeface="Times New Roman" pitchFamily="18" charset="0"/>
                <a:cs typeface="Times New Roman" pitchFamily="18" charset="0"/>
              </a:rPr>
              <a:t>UNIX</a:t>
            </a:r>
            <a:r>
              <a:rPr lang="zh-CN" altLang="en-US" sz="2400" kern="1200" dirty="0" smtClean="0">
                <a:solidFill>
                  <a:srgbClr val="007D7A"/>
                </a:solidFill>
                <a:latin typeface="Times New Roman" pitchFamily="18" charset="0"/>
                <a:cs typeface="Times New Roman" pitchFamily="18" charset="0"/>
              </a:rPr>
              <a:t>运行环境</a:t>
            </a:r>
          </a:p>
        </p:txBody>
      </p:sp>
      <p:sp>
        <p:nvSpPr>
          <p:cNvPr id="44033" name="AutoShape 2"/>
          <p:cNvSpPr>
            <a:spLocks noChangeArrowheads="1"/>
          </p:cNvSpPr>
          <p:nvPr/>
        </p:nvSpPr>
        <p:spPr bwMode="auto">
          <a:xfrm>
            <a:off x="915310" y="1747521"/>
            <a:ext cx="705606" cy="285636"/>
          </a:xfrm>
          <a:prstGeom prst="flowChartProcess">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CRT</a:t>
            </a:r>
          </a:p>
        </p:txBody>
      </p:sp>
      <p:sp>
        <p:nvSpPr>
          <p:cNvPr id="44034" name="AutoShape 3"/>
          <p:cNvSpPr>
            <a:spLocks noChangeArrowheads="1"/>
          </p:cNvSpPr>
          <p:nvPr/>
        </p:nvSpPr>
        <p:spPr bwMode="auto">
          <a:xfrm>
            <a:off x="812085" y="1713584"/>
            <a:ext cx="882361" cy="356338"/>
          </a:xfrm>
          <a:prstGeom prst="flowChartProcess">
            <a:avLst/>
          </a:prstGeom>
          <a:noFill/>
          <a:ln w="6350">
            <a:solidFill>
              <a:schemeClr val="tx1"/>
            </a:solidFill>
            <a:miter lim="800000"/>
            <a:headEnd/>
            <a:tailEnd type="none" w="lg" len="lg"/>
          </a:ln>
        </p:spPr>
        <p:txBody>
          <a:bodyPr wrap="none" anchor="ctr"/>
          <a:lstStyle/>
          <a:p>
            <a:endParaRPr lang="zh-CN" altLang="en-US" sz="1400">
              <a:solidFill>
                <a:schemeClr val="accent1">
                  <a:lumMod val="50000"/>
                </a:schemeClr>
              </a:solidFill>
              <a:ea typeface="+mn-ea"/>
            </a:endParaRPr>
          </a:p>
        </p:txBody>
      </p:sp>
      <p:sp>
        <p:nvSpPr>
          <p:cNvPr id="44035" name="Rectangle 4"/>
          <p:cNvSpPr>
            <a:spLocks noChangeArrowheads="1"/>
          </p:cNvSpPr>
          <p:nvPr/>
        </p:nvSpPr>
        <p:spPr bwMode="auto">
          <a:xfrm>
            <a:off x="800773" y="2171733"/>
            <a:ext cx="957305" cy="305433"/>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keybord</a:t>
            </a:r>
          </a:p>
        </p:txBody>
      </p:sp>
      <p:sp>
        <p:nvSpPr>
          <p:cNvPr id="44036" name="Rectangle 5"/>
          <p:cNvSpPr>
            <a:spLocks noChangeArrowheads="1"/>
          </p:cNvSpPr>
          <p:nvPr/>
        </p:nvSpPr>
        <p:spPr bwMode="auto">
          <a:xfrm>
            <a:off x="1967356" y="1357246"/>
            <a:ext cx="1221731" cy="1119920"/>
          </a:xfrm>
          <a:prstGeom prst="rect">
            <a:avLst/>
          </a:prstGeom>
          <a:noFill/>
          <a:ln w="6350">
            <a:solidFill>
              <a:schemeClr val="tx1"/>
            </a:solidFill>
            <a:miter lim="800000"/>
            <a:headEnd/>
            <a:tailEnd type="none" w="lg" len="lg"/>
          </a:ln>
        </p:spPr>
        <p:txBody>
          <a:bodyPr wrap="none" anchor="ctr"/>
          <a:lstStyle/>
          <a:p>
            <a:r>
              <a:rPr lang="en-US" altLang="zh-CN" sz="1400" u="none">
                <a:solidFill>
                  <a:schemeClr val="accent1">
                    <a:lumMod val="50000"/>
                  </a:schemeClr>
                </a:solidFill>
                <a:ea typeface="+mn-ea"/>
              </a:rPr>
              <a:t>UNIX</a:t>
            </a:r>
          </a:p>
          <a:p>
            <a:r>
              <a:rPr lang="en-US" altLang="zh-CN" sz="1400" u="none">
                <a:solidFill>
                  <a:schemeClr val="accent1">
                    <a:lumMod val="50000"/>
                  </a:schemeClr>
                </a:solidFill>
                <a:ea typeface="+mn-ea"/>
              </a:rPr>
              <a:t>SERVER</a:t>
            </a:r>
          </a:p>
        </p:txBody>
      </p:sp>
      <p:sp>
        <p:nvSpPr>
          <p:cNvPr id="44037" name="Rectangle 6"/>
          <p:cNvSpPr>
            <a:spLocks noChangeArrowheads="1"/>
          </p:cNvSpPr>
          <p:nvPr/>
        </p:nvSpPr>
        <p:spPr bwMode="auto">
          <a:xfrm>
            <a:off x="4258100" y="1000908"/>
            <a:ext cx="407244" cy="305433"/>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TTY</a:t>
            </a:r>
          </a:p>
        </p:txBody>
      </p:sp>
      <p:sp>
        <p:nvSpPr>
          <p:cNvPr id="44038" name="Rectangle 7"/>
          <p:cNvSpPr>
            <a:spLocks noChangeArrowheads="1"/>
          </p:cNvSpPr>
          <p:nvPr/>
        </p:nvSpPr>
        <p:spPr bwMode="auto">
          <a:xfrm>
            <a:off x="4258100" y="1866300"/>
            <a:ext cx="407244" cy="305433"/>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PC</a:t>
            </a:r>
          </a:p>
        </p:txBody>
      </p:sp>
      <p:sp>
        <p:nvSpPr>
          <p:cNvPr id="44039" name="Rectangle 8"/>
          <p:cNvSpPr>
            <a:spLocks noChangeArrowheads="1"/>
          </p:cNvSpPr>
          <p:nvPr/>
        </p:nvSpPr>
        <p:spPr bwMode="auto">
          <a:xfrm>
            <a:off x="4258100" y="1408151"/>
            <a:ext cx="407244" cy="305433"/>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PC</a:t>
            </a:r>
          </a:p>
        </p:txBody>
      </p:sp>
      <p:sp>
        <p:nvSpPr>
          <p:cNvPr id="44040" name="Rectangle 9"/>
          <p:cNvSpPr>
            <a:spLocks noChangeArrowheads="1"/>
          </p:cNvSpPr>
          <p:nvPr/>
        </p:nvSpPr>
        <p:spPr bwMode="auto">
          <a:xfrm>
            <a:off x="3406848" y="2273544"/>
            <a:ext cx="407244" cy="254527"/>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M</a:t>
            </a:r>
          </a:p>
        </p:txBody>
      </p:sp>
      <p:sp>
        <p:nvSpPr>
          <p:cNvPr id="44041" name="Oval 10"/>
          <p:cNvSpPr>
            <a:spLocks noChangeArrowheads="1"/>
          </p:cNvSpPr>
          <p:nvPr/>
        </p:nvSpPr>
        <p:spPr bwMode="auto">
          <a:xfrm>
            <a:off x="3856513" y="2528071"/>
            <a:ext cx="814487" cy="356338"/>
          </a:xfrm>
          <a:prstGeom prst="ellipse">
            <a:avLst/>
          </a:prstGeom>
          <a:noFill/>
          <a:ln w="6350">
            <a:solidFill>
              <a:schemeClr val="tx1"/>
            </a:solidFill>
            <a:round/>
            <a:headEnd/>
            <a:tailEnd type="none" w="lg" len="lg"/>
          </a:ln>
        </p:spPr>
        <p:txBody>
          <a:bodyPr wrap="none" anchor="ctr"/>
          <a:lstStyle/>
          <a:p>
            <a:pPr algn="ctr"/>
            <a:r>
              <a:rPr lang="en-US" altLang="zh-CN" sz="1400" u="none">
                <a:solidFill>
                  <a:schemeClr val="accent1">
                    <a:lumMod val="50000"/>
                  </a:schemeClr>
                </a:solidFill>
                <a:ea typeface="+mn-ea"/>
              </a:rPr>
              <a:t>PSTN</a:t>
            </a:r>
          </a:p>
        </p:txBody>
      </p:sp>
      <p:sp>
        <p:nvSpPr>
          <p:cNvPr id="44042" name="Rectangle 11"/>
          <p:cNvSpPr>
            <a:spLocks noChangeArrowheads="1"/>
          </p:cNvSpPr>
          <p:nvPr/>
        </p:nvSpPr>
        <p:spPr bwMode="auto">
          <a:xfrm>
            <a:off x="4818060" y="2273544"/>
            <a:ext cx="271496" cy="203622"/>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M</a:t>
            </a:r>
          </a:p>
        </p:txBody>
      </p:sp>
      <p:sp>
        <p:nvSpPr>
          <p:cNvPr id="44043" name="Rectangle 12"/>
          <p:cNvSpPr>
            <a:spLocks noChangeArrowheads="1"/>
          </p:cNvSpPr>
          <p:nvPr/>
        </p:nvSpPr>
        <p:spPr bwMode="auto">
          <a:xfrm>
            <a:off x="5267725" y="2528071"/>
            <a:ext cx="678739" cy="305433"/>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TTY/PC</a:t>
            </a:r>
          </a:p>
        </p:txBody>
      </p:sp>
      <p:sp>
        <p:nvSpPr>
          <p:cNvPr id="44044" name="Rectangle 13"/>
          <p:cNvSpPr>
            <a:spLocks noChangeArrowheads="1"/>
          </p:cNvSpPr>
          <p:nvPr/>
        </p:nvSpPr>
        <p:spPr bwMode="auto">
          <a:xfrm>
            <a:off x="437364" y="3191256"/>
            <a:ext cx="486430" cy="458149"/>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PC</a:t>
            </a:r>
          </a:p>
        </p:txBody>
      </p:sp>
      <p:sp>
        <p:nvSpPr>
          <p:cNvPr id="44045" name="Rectangle 14"/>
          <p:cNvSpPr>
            <a:spLocks noChangeArrowheads="1"/>
          </p:cNvSpPr>
          <p:nvPr/>
        </p:nvSpPr>
        <p:spPr bwMode="auto">
          <a:xfrm>
            <a:off x="1267406" y="3191256"/>
            <a:ext cx="746613" cy="458149"/>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Router</a:t>
            </a:r>
          </a:p>
        </p:txBody>
      </p:sp>
      <p:sp>
        <p:nvSpPr>
          <p:cNvPr id="44046" name="Rectangle 15"/>
          <p:cNvSpPr>
            <a:spLocks noChangeArrowheads="1"/>
          </p:cNvSpPr>
          <p:nvPr/>
        </p:nvSpPr>
        <p:spPr bwMode="auto">
          <a:xfrm>
            <a:off x="2105931" y="3191256"/>
            <a:ext cx="678739" cy="458149"/>
          </a:xfrm>
          <a:prstGeom prst="rect">
            <a:avLst/>
          </a:prstGeom>
          <a:noFill/>
          <a:ln w="6350">
            <a:solidFill>
              <a:schemeClr val="tx1"/>
            </a:solidFill>
            <a:miter lim="800000"/>
            <a:headEnd/>
            <a:tailEnd type="none" w="lg" len="lg"/>
          </a:ln>
        </p:spPr>
        <p:txBody>
          <a:bodyPr wrap="none" anchor="ctr"/>
          <a:lstStyle/>
          <a:p>
            <a:pPr algn="ctr">
              <a:lnSpc>
                <a:spcPct val="80000"/>
              </a:lnSpc>
            </a:pPr>
            <a:r>
              <a:rPr lang="en-US" altLang="zh-CN" sz="1400" u="none">
                <a:solidFill>
                  <a:schemeClr val="accent1">
                    <a:lumMod val="50000"/>
                  </a:schemeClr>
                </a:solidFill>
                <a:ea typeface="+mn-ea"/>
              </a:rPr>
              <a:t>Dial </a:t>
            </a:r>
          </a:p>
          <a:p>
            <a:pPr algn="ctr">
              <a:lnSpc>
                <a:spcPct val="80000"/>
              </a:lnSpc>
            </a:pPr>
            <a:r>
              <a:rPr lang="en-US" altLang="zh-CN" sz="1400" u="none">
                <a:solidFill>
                  <a:schemeClr val="accent1">
                    <a:lumMod val="50000"/>
                  </a:schemeClr>
                </a:solidFill>
                <a:ea typeface="+mn-ea"/>
              </a:rPr>
              <a:t>server</a:t>
            </a:r>
          </a:p>
        </p:txBody>
      </p:sp>
      <p:sp>
        <p:nvSpPr>
          <p:cNvPr id="44047" name="Rectangle 16"/>
          <p:cNvSpPr>
            <a:spLocks noChangeArrowheads="1"/>
          </p:cNvSpPr>
          <p:nvPr/>
        </p:nvSpPr>
        <p:spPr bwMode="auto">
          <a:xfrm>
            <a:off x="2917590" y="3191256"/>
            <a:ext cx="678739" cy="458149"/>
          </a:xfrm>
          <a:prstGeom prst="rect">
            <a:avLst/>
          </a:prstGeom>
          <a:noFill/>
          <a:ln w="6350">
            <a:solidFill>
              <a:schemeClr val="tx1"/>
            </a:solidFill>
            <a:miter lim="800000"/>
            <a:headEnd/>
            <a:tailEnd type="none" w="lg" len="lg"/>
          </a:ln>
        </p:spPr>
        <p:txBody>
          <a:bodyPr wrap="none" anchor="ctr"/>
          <a:lstStyle/>
          <a:p>
            <a:pPr algn="ctr">
              <a:lnSpc>
                <a:spcPct val="80000"/>
              </a:lnSpc>
            </a:pPr>
            <a:r>
              <a:rPr lang="en-US" altLang="zh-CN" sz="1400" u="none">
                <a:solidFill>
                  <a:schemeClr val="accent1">
                    <a:lumMod val="50000"/>
                  </a:schemeClr>
                </a:solidFill>
                <a:ea typeface="+mn-ea"/>
              </a:rPr>
              <a:t>Term</a:t>
            </a:r>
          </a:p>
          <a:p>
            <a:pPr algn="ctr">
              <a:lnSpc>
                <a:spcPct val="80000"/>
              </a:lnSpc>
            </a:pPr>
            <a:r>
              <a:rPr lang="en-US" altLang="zh-CN" sz="1400" u="none">
                <a:solidFill>
                  <a:schemeClr val="accent1">
                    <a:lumMod val="50000"/>
                  </a:schemeClr>
                </a:solidFill>
                <a:ea typeface="+mn-ea"/>
              </a:rPr>
              <a:t>server</a:t>
            </a:r>
          </a:p>
        </p:txBody>
      </p:sp>
      <p:sp>
        <p:nvSpPr>
          <p:cNvPr id="44048" name="Oval 17"/>
          <p:cNvSpPr>
            <a:spLocks noChangeArrowheads="1"/>
          </p:cNvSpPr>
          <p:nvPr/>
        </p:nvSpPr>
        <p:spPr bwMode="auto">
          <a:xfrm>
            <a:off x="1220742" y="4362081"/>
            <a:ext cx="814487" cy="356338"/>
          </a:xfrm>
          <a:prstGeom prst="ellipse">
            <a:avLst/>
          </a:prstGeom>
          <a:noFill/>
          <a:ln w="6350">
            <a:solidFill>
              <a:schemeClr val="tx1"/>
            </a:solidFill>
            <a:round/>
            <a:headEnd/>
            <a:tailEnd type="none" w="lg" len="lg"/>
          </a:ln>
        </p:spPr>
        <p:txBody>
          <a:bodyPr wrap="none" anchor="ctr"/>
          <a:lstStyle/>
          <a:p>
            <a:pPr algn="ctr"/>
            <a:r>
              <a:rPr lang="zh-CN" altLang="en-US" sz="1400" u="none">
                <a:solidFill>
                  <a:schemeClr val="accent1">
                    <a:lumMod val="50000"/>
                  </a:schemeClr>
                </a:solidFill>
                <a:ea typeface="+mn-ea"/>
              </a:rPr>
              <a:t>远程网</a:t>
            </a:r>
          </a:p>
        </p:txBody>
      </p:sp>
      <p:sp>
        <p:nvSpPr>
          <p:cNvPr id="44049" name="Rectangle 18"/>
          <p:cNvSpPr>
            <a:spLocks noChangeArrowheads="1"/>
          </p:cNvSpPr>
          <p:nvPr/>
        </p:nvSpPr>
        <p:spPr bwMode="auto">
          <a:xfrm>
            <a:off x="3324834" y="4437025"/>
            <a:ext cx="950235" cy="356338"/>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Router</a:t>
            </a:r>
          </a:p>
        </p:txBody>
      </p:sp>
      <p:sp>
        <p:nvSpPr>
          <p:cNvPr id="44050" name="Oval 19"/>
          <p:cNvSpPr>
            <a:spLocks noChangeArrowheads="1"/>
          </p:cNvSpPr>
          <p:nvPr/>
        </p:nvSpPr>
        <p:spPr bwMode="auto">
          <a:xfrm>
            <a:off x="4003573" y="3802121"/>
            <a:ext cx="814487" cy="356338"/>
          </a:xfrm>
          <a:prstGeom prst="ellipse">
            <a:avLst/>
          </a:prstGeom>
          <a:noFill/>
          <a:ln w="6350">
            <a:solidFill>
              <a:schemeClr val="tx1"/>
            </a:solidFill>
            <a:round/>
            <a:headEnd/>
            <a:tailEnd type="none" w="lg" len="lg"/>
          </a:ln>
        </p:spPr>
        <p:txBody>
          <a:bodyPr wrap="none" anchor="ctr"/>
          <a:lstStyle/>
          <a:p>
            <a:pPr algn="ctr"/>
            <a:r>
              <a:rPr lang="en-US" altLang="zh-CN" sz="1400" u="none">
                <a:solidFill>
                  <a:schemeClr val="accent1">
                    <a:lumMod val="50000"/>
                  </a:schemeClr>
                </a:solidFill>
                <a:ea typeface="+mn-ea"/>
              </a:rPr>
              <a:t>PSTN</a:t>
            </a:r>
          </a:p>
        </p:txBody>
      </p:sp>
      <p:sp>
        <p:nvSpPr>
          <p:cNvPr id="44051" name="Oval 20"/>
          <p:cNvSpPr>
            <a:spLocks noChangeArrowheads="1"/>
          </p:cNvSpPr>
          <p:nvPr/>
        </p:nvSpPr>
        <p:spPr bwMode="auto">
          <a:xfrm>
            <a:off x="4177500" y="3088031"/>
            <a:ext cx="814487" cy="357753"/>
          </a:xfrm>
          <a:prstGeom prst="ellipse">
            <a:avLst/>
          </a:prstGeom>
          <a:noFill/>
          <a:ln w="6350">
            <a:solidFill>
              <a:schemeClr val="tx1"/>
            </a:solidFill>
            <a:round/>
            <a:headEnd/>
            <a:tailEnd type="none" w="lg" len="lg"/>
          </a:ln>
        </p:spPr>
        <p:txBody>
          <a:bodyPr wrap="none" anchor="ctr"/>
          <a:lstStyle/>
          <a:p>
            <a:pPr algn="ctr"/>
            <a:r>
              <a:rPr lang="en-US" altLang="zh-CN" sz="1400" u="none">
                <a:solidFill>
                  <a:schemeClr val="accent1">
                    <a:lumMod val="50000"/>
                  </a:schemeClr>
                </a:solidFill>
                <a:ea typeface="+mn-ea"/>
              </a:rPr>
              <a:t>PSTN</a:t>
            </a:r>
          </a:p>
        </p:txBody>
      </p:sp>
      <p:sp>
        <p:nvSpPr>
          <p:cNvPr id="44052" name="Rectangle 21"/>
          <p:cNvSpPr>
            <a:spLocks noChangeArrowheads="1"/>
          </p:cNvSpPr>
          <p:nvPr/>
        </p:nvSpPr>
        <p:spPr bwMode="auto">
          <a:xfrm>
            <a:off x="5394988" y="4589741"/>
            <a:ext cx="475117" cy="234731"/>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PC</a:t>
            </a:r>
          </a:p>
        </p:txBody>
      </p:sp>
      <p:sp>
        <p:nvSpPr>
          <p:cNvPr id="44053" name="Rectangle 22"/>
          <p:cNvSpPr>
            <a:spLocks noChangeArrowheads="1"/>
          </p:cNvSpPr>
          <p:nvPr/>
        </p:nvSpPr>
        <p:spPr bwMode="auto">
          <a:xfrm>
            <a:off x="5394988" y="4213607"/>
            <a:ext cx="475117" cy="234731"/>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PC</a:t>
            </a:r>
          </a:p>
        </p:txBody>
      </p:sp>
      <p:sp>
        <p:nvSpPr>
          <p:cNvPr id="44054" name="Rectangle 23"/>
          <p:cNvSpPr>
            <a:spLocks noChangeArrowheads="1"/>
          </p:cNvSpPr>
          <p:nvPr/>
        </p:nvSpPr>
        <p:spPr bwMode="auto">
          <a:xfrm>
            <a:off x="5394988" y="3037125"/>
            <a:ext cx="475117" cy="357753"/>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TTY</a:t>
            </a:r>
          </a:p>
        </p:txBody>
      </p:sp>
      <p:sp>
        <p:nvSpPr>
          <p:cNvPr id="44055" name="Rectangle 24"/>
          <p:cNvSpPr>
            <a:spLocks noChangeArrowheads="1"/>
          </p:cNvSpPr>
          <p:nvPr/>
        </p:nvSpPr>
        <p:spPr bwMode="auto">
          <a:xfrm>
            <a:off x="5394988" y="3812019"/>
            <a:ext cx="475117" cy="234731"/>
          </a:xfrm>
          <a:prstGeom prst="rect">
            <a:avLst/>
          </a:prstGeom>
          <a:noFill/>
          <a:ln w="6350">
            <a:solidFill>
              <a:schemeClr val="tx1"/>
            </a:solidFill>
            <a:miter lim="800000"/>
            <a:headEnd/>
            <a:tailEnd type="none" w="lg" len="lg"/>
          </a:ln>
        </p:spPr>
        <p:txBody>
          <a:bodyPr wrap="none" anchor="ctr"/>
          <a:lstStyle/>
          <a:p>
            <a:pPr algn="ctr"/>
            <a:r>
              <a:rPr lang="en-US" altLang="zh-CN" sz="1400" u="none">
                <a:solidFill>
                  <a:schemeClr val="accent1">
                    <a:lumMod val="50000"/>
                  </a:schemeClr>
                </a:solidFill>
                <a:ea typeface="+mn-ea"/>
              </a:rPr>
              <a:t>PC</a:t>
            </a:r>
          </a:p>
        </p:txBody>
      </p:sp>
      <p:sp>
        <p:nvSpPr>
          <p:cNvPr id="44056" name="Text Box 25"/>
          <p:cNvSpPr txBox="1">
            <a:spLocks noChangeArrowheads="1"/>
          </p:cNvSpPr>
          <p:nvPr/>
        </p:nvSpPr>
        <p:spPr bwMode="auto">
          <a:xfrm>
            <a:off x="392115" y="1713584"/>
            <a:ext cx="404415" cy="738664"/>
          </a:xfrm>
          <a:prstGeom prst="rect">
            <a:avLst/>
          </a:prstGeom>
          <a:noFill/>
          <a:ln w="6350">
            <a:noFill/>
            <a:miter lim="800000"/>
            <a:headEnd/>
            <a:tailEnd type="none" w="lg" len="lg"/>
          </a:ln>
        </p:spPr>
        <p:txBody>
          <a:bodyPr>
            <a:spAutoFit/>
          </a:bodyPr>
          <a:lstStyle/>
          <a:p>
            <a:r>
              <a:rPr lang="zh-CN" altLang="en-US" sz="1400" u="none">
                <a:solidFill>
                  <a:schemeClr val="accent1">
                    <a:lumMod val="50000"/>
                  </a:schemeClr>
                </a:solidFill>
                <a:ea typeface="+mn-ea"/>
              </a:rPr>
              <a:t>控制台</a:t>
            </a:r>
          </a:p>
        </p:txBody>
      </p:sp>
      <p:sp>
        <p:nvSpPr>
          <p:cNvPr id="44057" name="Rectangle 26"/>
          <p:cNvSpPr>
            <a:spLocks noChangeArrowheads="1"/>
          </p:cNvSpPr>
          <p:nvPr/>
        </p:nvSpPr>
        <p:spPr bwMode="auto">
          <a:xfrm>
            <a:off x="2170977" y="2324449"/>
            <a:ext cx="678739" cy="50905"/>
          </a:xfrm>
          <a:prstGeom prst="rect">
            <a:avLst/>
          </a:prstGeom>
          <a:noFill/>
          <a:ln w="6350">
            <a:solidFill>
              <a:schemeClr val="tx1"/>
            </a:solidFill>
            <a:miter lim="800000"/>
            <a:headEnd/>
            <a:tailEnd type="none" w="lg" len="lg"/>
          </a:ln>
        </p:spPr>
        <p:txBody>
          <a:bodyPr wrap="none" anchor="ctr"/>
          <a:lstStyle/>
          <a:p>
            <a:endParaRPr lang="zh-CN" altLang="en-US" sz="1400">
              <a:solidFill>
                <a:schemeClr val="accent1">
                  <a:lumMod val="50000"/>
                </a:schemeClr>
              </a:solidFill>
              <a:ea typeface="+mn-ea"/>
            </a:endParaRPr>
          </a:p>
        </p:txBody>
      </p:sp>
      <p:sp>
        <p:nvSpPr>
          <p:cNvPr id="44058" name="Rectangle 27"/>
          <p:cNvSpPr>
            <a:spLocks noChangeArrowheads="1"/>
          </p:cNvSpPr>
          <p:nvPr/>
        </p:nvSpPr>
        <p:spPr bwMode="auto">
          <a:xfrm>
            <a:off x="2985464" y="1866300"/>
            <a:ext cx="67874" cy="509054"/>
          </a:xfrm>
          <a:prstGeom prst="rect">
            <a:avLst/>
          </a:prstGeom>
          <a:noFill/>
          <a:ln w="6350">
            <a:solidFill>
              <a:schemeClr val="tx1"/>
            </a:solidFill>
            <a:miter lim="800000"/>
            <a:headEnd/>
            <a:tailEnd type="none" w="lg" len="lg"/>
          </a:ln>
        </p:spPr>
        <p:txBody>
          <a:bodyPr wrap="none" anchor="ctr"/>
          <a:lstStyle/>
          <a:p>
            <a:endParaRPr lang="zh-CN" altLang="en-US" sz="1400">
              <a:solidFill>
                <a:schemeClr val="accent1">
                  <a:lumMod val="50000"/>
                </a:schemeClr>
              </a:solidFill>
              <a:ea typeface="+mn-ea"/>
            </a:endParaRPr>
          </a:p>
        </p:txBody>
      </p:sp>
      <p:sp>
        <p:nvSpPr>
          <p:cNvPr id="44059" name="Rectangle 28"/>
          <p:cNvSpPr>
            <a:spLocks noChangeArrowheads="1"/>
          </p:cNvSpPr>
          <p:nvPr/>
        </p:nvSpPr>
        <p:spPr bwMode="auto">
          <a:xfrm>
            <a:off x="2985464" y="1408151"/>
            <a:ext cx="67874" cy="101811"/>
          </a:xfrm>
          <a:prstGeom prst="rect">
            <a:avLst/>
          </a:prstGeom>
          <a:noFill/>
          <a:ln w="6350">
            <a:solidFill>
              <a:schemeClr val="tx1"/>
            </a:solidFill>
            <a:miter lim="800000"/>
            <a:headEnd/>
            <a:tailEnd type="none" w="lg" len="lg"/>
          </a:ln>
        </p:spPr>
        <p:txBody>
          <a:bodyPr wrap="none" anchor="ctr"/>
          <a:lstStyle/>
          <a:p>
            <a:endParaRPr lang="zh-CN" altLang="en-US" sz="1400">
              <a:solidFill>
                <a:schemeClr val="accent1">
                  <a:lumMod val="50000"/>
                </a:schemeClr>
              </a:solidFill>
              <a:ea typeface="+mn-ea"/>
            </a:endParaRPr>
          </a:p>
        </p:txBody>
      </p:sp>
      <p:sp>
        <p:nvSpPr>
          <p:cNvPr id="44060" name="Rectangle 29"/>
          <p:cNvSpPr>
            <a:spLocks noChangeArrowheads="1"/>
          </p:cNvSpPr>
          <p:nvPr/>
        </p:nvSpPr>
        <p:spPr bwMode="auto">
          <a:xfrm>
            <a:off x="2985464" y="1560868"/>
            <a:ext cx="67874" cy="101811"/>
          </a:xfrm>
          <a:prstGeom prst="rect">
            <a:avLst/>
          </a:prstGeom>
          <a:noFill/>
          <a:ln w="6350">
            <a:solidFill>
              <a:schemeClr val="tx1"/>
            </a:solidFill>
            <a:miter lim="800000"/>
            <a:headEnd/>
            <a:tailEnd type="none" w="lg" len="lg"/>
          </a:ln>
        </p:spPr>
        <p:txBody>
          <a:bodyPr wrap="none" anchor="ctr"/>
          <a:lstStyle/>
          <a:p>
            <a:endParaRPr lang="zh-CN" altLang="en-US" sz="1400">
              <a:solidFill>
                <a:schemeClr val="accent1">
                  <a:lumMod val="50000"/>
                </a:schemeClr>
              </a:solidFill>
              <a:ea typeface="+mn-ea"/>
            </a:endParaRPr>
          </a:p>
        </p:txBody>
      </p:sp>
      <p:sp>
        <p:nvSpPr>
          <p:cNvPr id="44061" name="Rectangle 30"/>
          <p:cNvSpPr>
            <a:spLocks noChangeArrowheads="1"/>
          </p:cNvSpPr>
          <p:nvPr/>
        </p:nvSpPr>
        <p:spPr bwMode="auto">
          <a:xfrm>
            <a:off x="2985464" y="1713584"/>
            <a:ext cx="67874" cy="101811"/>
          </a:xfrm>
          <a:prstGeom prst="rect">
            <a:avLst/>
          </a:prstGeom>
          <a:noFill/>
          <a:ln w="6350">
            <a:solidFill>
              <a:schemeClr val="tx1"/>
            </a:solidFill>
            <a:miter lim="800000"/>
            <a:headEnd/>
            <a:tailEnd type="none" w="lg" len="lg"/>
          </a:ln>
        </p:spPr>
        <p:txBody>
          <a:bodyPr wrap="none" anchor="ctr"/>
          <a:lstStyle/>
          <a:p>
            <a:endParaRPr lang="zh-CN" altLang="en-US" sz="1400">
              <a:solidFill>
                <a:schemeClr val="accent1">
                  <a:lumMod val="50000"/>
                </a:schemeClr>
              </a:solidFill>
              <a:ea typeface="+mn-ea"/>
            </a:endParaRPr>
          </a:p>
        </p:txBody>
      </p:sp>
      <p:sp>
        <p:nvSpPr>
          <p:cNvPr id="44062" name="Text Box 31"/>
          <p:cNvSpPr txBox="1">
            <a:spLocks noChangeArrowheads="1"/>
          </p:cNvSpPr>
          <p:nvPr/>
        </p:nvSpPr>
        <p:spPr bwMode="auto">
          <a:xfrm>
            <a:off x="2238851" y="2072478"/>
            <a:ext cx="610865" cy="307777"/>
          </a:xfrm>
          <a:prstGeom prst="rect">
            <a:avLst/>
          </a:prstGeom>
          <a:noFill/>
          <a:ln w="6350">
            <a:noFill/>
            <a:miter lim="800000"/>
            <a:headEnd/>
            <a:tailEnd type="none" w="lg" len="lg"/>
          </a:ln>
        </p:spPr>
        <p:txBody>
          <a:bodyPr>
            <a:spAutoFit/>
          </a:bodyPr>
          <a:lstStyle/>
          <a:p>
            <a:r>
              <a:rPr lang="zh-CN" altLang="en-US" sz="1400" u="none" dirty="0">
                <a:solidFill>
                  <a:schemeClr val="accent1">
                    <a:lumMod val="50000"/>
                  </a:schemeClr>
                </a:solidFill>
                <a:ea typeface="+mn-ea"/>
              </a:rPr>
              <a:t>网卡</a:t>
            </a:r>
          </a:p>
        </p:txBody>
      </p:sp>
      <p:sp>
        <p:nvSpPr>
          <p:cNvPr id="44063" name="Text Box 32"/>
          <p:cNvSpPr txBox="1">
            <a:spLocks noChangeArrowheads="1"/>
          </p:cNvSpPr>
          <p:nvPr/>
        </p:nvSpPr>
        <p:spPr bwMode="auto">
          <a:xfrm>
            <a:off x="2985464" y="2019017"/>
            <a:ext cx="1015032" cy="307777"/>
          </a:xfrm>
          <a:prstGeom prst="rect">
            <a:avLst/>
          </a:prstGeom>
          <a:noFill/>
          <a:ln w="6350">
            <a:noFill/>
            <a:miter lim="800000"/>
            <a:headEnd/>
            <a:tailEnd type="none" w="lg" len="lg"/>
          </a:ln>
        </p:spPr>
        <p:txBody>
          <a:bodyPr wrap="square">
            <a:spAutoFit/>
          </a:bodyPr>
          <a:lstStyle/>
          <a:p>
            <a:r>
              <a:rPr lang="zh-CN" altLang="en-US" sz="1400" u="none" dirty="0">
                <a:solidFill>
                  <a:schemeClr val="accent1">
                    <a:lumMod val="50000"/>
                  </a:schemeClr>
                </a:solidFill>
                <a:ea typeface="+mn-ea"/>
              </a:rPr>
              <a:t>多端口卡</a:t>
            </a:r>
          </a:p>
        </p:txBody>
      </p:sp>
      <p:cxnSp>
        <p:nvCxnSpPr>
          <p:cNvPr id="44064" name="AutoShape 33"/>
          <p:cNvCxnSpPr>
            <a:cxnSpLocks noChangeShapeType="1"/>
            <a:stCxn id="44036" idx="2"/>
            <a:endCxn id="44044" idx="0"/>
          </p:cNvCxnSpPr>
          <p:nvPr/>
        </p:nvCxnSpPr>
        <p:spPr bwMode="auto">
          <a:xfrm rot="5400000">
            <a:off x="1272355" y="1885390"/>
            <a:ext cx="714091" cy="1897642"/>
          </a:xfrm>
          <a:prstGeom prst="bentConnector3">
            <a:avLst>
              <a:gd name="adj1" fmla="val 49903"/>
            </a:avLst>
          </a:prstGeom>
          <a:noFill/>
          <a:ln w="6350">
            <a:solidFill>
              <a:schemeClr val="tx1"/>
            </a:solidFill>
            <a:miter lim="800000"/>
            <a:headEnd/>
            <a:tailEnd type="none" w="lg" len="lg"/>
          </a:ln>
        </p:spPr>
      </p:cxnSp>
      <p:cxnSp>
        <p:nvCxnSpPr>
          <p:cNvPr id="44065" name="AutoShape 34"/>
          <p:cNvCxnSpPr>
            <a:cxnSpLocks noChangeShapeType="1"/>
            <a:stCxn id="44036" idx="2"/>
            <a:endCxn id="44045" idx="0"/>
          </p:cNvCxnSpPr>
          <p:nvPr/>
        </p:nvCxnSpPr>
        <p:spPr bwMode="auto">
          <a:xfrm rot="5400000">
            <a:off x="1752421" y="2365457"/>
            <a:ext cx="714091" cy="937508"/>
          </a:xfrm>
          <a:prstGeom prst="bentConnector3">
            <a:avLst>
              <a:gd name="adj1" fmla="val 49903"/>
            </a:avLst>
          </a:prstGeom>
          <a:noFill/>
          <a:ln w="6350">
            <a:solidFill>
              <a:schemeClr val="tx1"/>
            </a:solidFill>
            <a:miter lim="800000"/>
            <a:headEnd/>
            <a:tailEnd type="none" w="lg" len="lg"/>
          </a:ln>
        </p:spPr>
      </p:cxnSp>
      <p:cxnSp>
        <p:nvCxnSpPr>
          <p:cNvPr id="44066" name="AutoShape 35"/>
          <p:cNvCxnSpPr>
            <a:cxnSpLocks noChangeShapeType="1"/>
            <a:stCxn id="44036" idx="2"/>
            <a:endCxn id="44046" idx="0"/>
          </p:cNvCxnSpPr>
          <p:nvPr/>
        </p:nvCxnSpPr>
        <p:spPr bwMode="auto">
          <a:xfrm rot="5400000">
            <a:off x="2154716" y="2767751"/>
            <a:ext cx="714091" cy="132920"/>
          </a:xfrm>
          <a:prstGeom prst="bentConnector3">
            <a:avLst>
              <a:gd name="adj1" fmla="val 49903"/>
            </a:avLst>
          </a:prstGeom>
          <a:noFill/>
          <a:ln w="6350">
            <a:solidFill>
              <a:schemeClr val="tx1"/>
            </a:solidFill>
            <a:miter lim="800000"/>
            <a:headEnd/>
            <a:tailEnd type="none" w="lg" len="lg"/>
          </a:ln>
        </p:spPr>
      </p:cxnSp>
      <p:cxnSp>
        <p:nvCxnSpPr>
          <p:cNvPr id="44067" name="AutoShape 36"/>
          <p:cNvCxnSpPr>
            <a:cxnSpLocks noChangeShapeType="1"/>
            <a:stCxn id="44036" idx="2"/>
            <a:endCxn id="44047" idx="0"/>
          </p:cNvCxnSpPr>
          <p:nvPr/>
        </p:nvCxnSpPr>
        <p:spPr bwMode="auto">
          <a:xfrm rot="16200000" flipH="1">
            <a:off x="2560545" y="2494841"/>
            <a:ext cx="714091" cy="678739"/>
          </a:xfrm>
          <a:prstGeom prst="bentConnector3">
            <a:avLst>
              <a:gd name="adj1" fmla="val 49903"/>
            </a:avLst>
          </a:prstGeom>
          <a:noFill/>
          <a:ln w="6350">
            <a:solidFill>
              <a:schemeClr val="tx1"/>
            </a:solidFill>
            <a:miter lim="800000"/>
            <a:headEnd/>
            <a:tailEnd type="none" w="lg" len="lg"/>
          </a:ln>
        </p:spPr>
      </p:cxnSp>
      <p:sp>
        <p:nvSpPr>
          <p:cNvPr id="44068" name="Freeform 37"/>
          <p:cNvSpPr>
            <a:spLocks/>
          </p:cNvSpPr>
          <p:nvPr/>
        </p:nvSpPr>
        <p:spPr bwMode="auto">
          <a:xfrm>
            <a:off x="3078791" y="1145140"/>
            <a:ext cx="1153857" cy="356338"/>
          </a:xfrm>
          <a:custGeom>
            <a:avLst/>
            <a:gdLst>
              <a:gd name="T0" fmla="*/ 0 w 768"/>
              <a:gd name="T1" fmla="*/ 476309507 h 336"/>
              <a:gd name="T2" fmla="*/ 955927729 w 768"/>
              <a:gd name="T3" fmla="*/ 68044213 h 336"/>
              <a:gd name="T4" fmla="*/ 2147483647 w 768"/>
              <a:gd name="T5" fmla="*/ 68044213 h 336"/>
              <a:gd name="T6" fmla="*/ 0 60000 65536"/>
              <a:gd name="T7" fmla="*/ 0 60000 65536"/>
              <a:gd name="T8" fmla="*/ 0 60000 65536"/>
              <a:gd name="T9" fmla="*/ 0 w 768"/>
              <a:gd name="T10" fmla="*/ 0 h 336"/>
              <a:gd name="T11" fmla="*/ 768 w 768"/>
              <a:gd name="T12" fmla="*/ 336 h 336"/>
            </a:gdLst>
            <a:ahLst/>
            <a:cxnLst>
              <a:cxn ang="T6">
                <a:pos x="T0" y="T1"/>
              </a:cxn>
              <a:cxn ang="T7">
                <a:pos x="T2" y="T3"/>
              </a:cxn>
              <a:cxn ang="T8">
                <a:pos x="T4" y="T5"/>
              </a:cxn>
            </a:cxnLst>
            <a:rect l="T9" t="T10" r="T11" b="T12"/>
            <a:pathLst>
              <a:path w="768" h="336">
                <a:moveTo>
                  <a:pt x="0" y="336"/>
                </a:moveTo>
                <a:cubicBezTo>
                  <a:pt x="104" y="216"/>
                  <a:pt x="208" y="96"/>
                  <a:pt x="336" y="48"/>
                </a:cubicBezTo>
                <a:cubicBezTo>
                  <a:pt x="464" y="0"/>
                  <a:pt x="616" y="24"/>
                  <a:pt x="768" y="48"/>
                </a:cubicBezTo>
              </a:path>
            </a:pathLst>
          </a:custGeom>
          <a:noFill/>
          <a:ln w="6350" cap="flat" cmpd="sng">
            <a:solidFill>
              <a:schemeClr val="tx1"/>
            </a:solidFill>
            <a:prstDash val="solid"/>
            <a:round/>
            <a:headEnd type="none" w="med" len="med"/>
            <a:tailEnd type="none" w="lg" len="lg"/>
          </a:ln>
        </p:spPr>
        <p:txBody>
          <a:bodyPr/>
          <a:lstStyle/>
          <a:p>
            <a:endParaRPr lang="zh-CN" altLang="en-US" sz="1400">
              <a:solidFill>
                <a:schemeClr val="accent1">
                  <a:lumMod val="50000"/>
                </a:schemeClr>
              </a:solidFill>
              <a:ea typeface="+mn-ea"/>
            </a:endParaRPr>
          </a:p>
        </p:txBody>
      </p:sp>
      <p:sp>
        <p:nvSpPr>
          <p:cNvPr id="44069" name="Freeform 38"/>
          <p:cNvSpPr>
            <a:spLocks/>
          </p:cNvSpPr>
          <p:nvPr/>
        </p:nvSpPr>
        <p:spPr bwMode="auto">
          <a:xfrm>
            <a:off x="3053338" y="1492994"/>
            <a:ext cx="1221731" cy="271496"/>
          </a:xfrm>
          <a:custGeom>
            <a:avLst/>
            <a:gdLst>
              <a:gd name="T0" fmla="*/ 0 w 768"/>
              <a:gd name="T1" fmla="*/ 362902476 h 256"/>
              <a:gd name="T2" fmla="*/ 918596884 w 768"/>
              <a:gd name="T3" fmla="*/ 22681405 h 256"/>
              <a:gd name="T4" fmla="*/ 1684094325 w 768"/>
              <a:gd name="T5" fmla="*/ 226814029 h 256"/>
              <a:gd name="T6" fmla="*/ 2147483647 w 768"/>
              <a:gd name="T7" fmla="*/ 90725619 h 256"/>
              <a:gd name="T8" fmla="*/ 0 60000 65536"/>
              <a:gd name="T9" fmla="*/ 0 60000 65536"/>
              <a:gd name="T10" fmla="*/ 0 60000 65536"/>
              <a:gd name="T11" fmla="*/ 0 60000 65536"/>
              <a:gd name="T12" fmla="*/ 0 w 768"/>
              <a:gd name="T13" fmla="*/ 0 h 256"/>
              <a:gd name="T14" fmla="*/ 768 w 768"/>
              <a:gd name="T15" fmla="*/ 256 h 256"/>
            </a:gdLst>
            <a:ahLst/>
            <a:cxnLst>
              <a:cxn ang="T8">
                <a:pos x="T0" y="T1"/>
              </a:cxn>
              <a:cxn ang="T9">
                <a:pos x="T2" y="T3"/>
              </a:cxn>
              <a:cxn ang="T10">
                <a:pos x="T4" y="T5"/>
              </a:cxn>
              <a:cxn ang="T11">
                <a:pos x="T6" y="T7"/>
              </a:cxn>
            </a:cxnLst>
            <a:rect l="T12" t="T13" r="T14" b="T15"/>
            <a:pathLst>
              <a:path w="768" h="256">
                <a:moveTo>
                  <a:pt x="0" y="256"/>
                </a:moveTo>
                <a:cubicBezTo>
                  <a:pt x="100" y="144"/>
                  <a:pt x="200" y="32"/>
                  <a:pt x="288" y="16"/>
                </a:cubicBezTo>
                <a:cubicBezTo>
                  <a:pt x="376" y="0"/>
                  <a:pt x="448" y="152"/>
                  <a:pt x="528" y="160"/>
                </a:cubicBezTo>
                <a:cubicBezTo>
                  <a:pt x="608" y="168"/>
                  <a:pt x="688" y="116"/>
                  <a:pt x="768" y="64"/>
                </a:cubicBezTo>
              </a:path>
            </a:pathLst>
          </a:custGeom>
          <a:noFill/>
          <a:ln w="6350" cap="flat" cmpd="sng">
            <a:solidFill>
              <a:schemeClr val="tx1"/>
            </a:solidFill>
            <a:prstDash val="solid"/>
            <a:round/>
            <a:headEnd type="none" w="med" len="med"/>
            <a:tailEnd type="none" w="lg" len="lg"/>
          </a:ln>
        </p:spPr>
        <p:txBody>
          <a:bodyPr/>
          <a:lstStyle/>
          <a:p>
            <a:endParaRPr lang="zh-CN" altLang="en-US" sz="1400">
              <a:solidFill>
                <a:schemeClr val="accent1">
                  <a:lumMod val="50000"/>
                </a:schemeClr>
              </a:solidFill>
              <a:ea typeface="+mn-ea"/>
            </a:endParaRPr>
          </a:p>
        </p:txBody>
      </p:sp>
      <p:sp>
        <p:nvSpPr>
          <p:cNvPr id="44070" name="Freeform 39"/>
          <p:cNvSpPr>
            <a:spLocks/>
          </p:cNvSpPr>
          <p:nvPr/>
        </p:nvSpPr>
        <p:spPr bwMode="auto">
          <a:xfrm>
            <a:off x="3042026" y="1959627"/>
            <a:ext cx="1233043" cy="76358"/>
          </a:xfrm>
          <a:custGeom>
            <a:avLst/>
            <a:gdLst>
              <a:gd name="T0" fmla="*/ 0 w 768"/>
              <a:gd name="T1" fmla="*/ 70661309 h 104"/>
              <a:gd name="T2" fmla="*/ 935687592 w 768"/>
              <a:gd name="T3" fmla="*/ 5435295 h 104"/>
              <a:gd name="T4" fmla="*/ 1871373381 w 768"/>
              <a:gd name="T5" fmla="*/ 38048713 h 104"/>
              <a:gd name="T6" fmla="*/ 2147483647 w 768"/>
              <a:gd name="T7" fmla="*/ 38048713 h 104"/>
              <a:gd name="T8" fmla="*/ 0 60000 65536"/>
              <a:gd name="T9" fmla="*/ 0 60000 65536"/>
              <a:gd name="T10" fmla="*/ 0 60000 65536"/>
              <a:gd name="T11" fmla="*/ 0 60000 65536"/>
              <a:gd name="T12" fmla="*/ 0 w 768"/>
              <a:gd name="T13" fmla="*/ 0 h 104"/>
              <a:gd name="T14" fmla="*/ 768 w 768"/>
              <a:gd name="T15" fmla="*/ 104 h 104"/>
            </a:gdLst>
            <a:ahLst/>
            <a:cxnLst>
              <a:cxn ang="T8">
                <a:pos x="T0" y="T1"/>
              </a:cxn>
              <a:cxn ang="T9">
                <a:pos x="T2" y="T3"/>
              </a:cxn>
              <a:cxn ang="T10">
                <a:pos x="T4" y="T5"/>
              </a:cxn>
              <a:cxn ang="T11">
                <a:pos x="T6" y="T7"/>
              </a:cxn>
            </a:cxnLst>
            <a:rect l="T12" t="T13" r="T14" b="T15"/>
            <a:pathLst>
              <a:path w="768" h="104">
                <a:moveTo>
                  <a:pt x="0" y="104"/>
                </a:moveTo>
                <a:cubicBezTo>
                  <a:pt x="96" y="60"/>
                  <a:pt x="192" y="16"/>
                  <a:pt x="288" y="8"/>
                </a:cubicBezTo>
                <a:cubicBezTo>
                  <a:pt x="384" y="0"/>
                  <a:pt x="496" y="48"/>
                  <a:pt x="576" y="56"/>
                </a:cubicBezTo>
                <a:cubicBezTo>
                  <a:pt x="656" y="64"/>
                  <a:pt x="736" y="56"/>
                  <a:pt x="768" y="56"/>
                </a:cubicBezTo>
              </a:path>
            </a:pathLst>
          </a:custGeom>
          <a:noFill/>
          <a:ln w="6350" cap="flat" cmpd="sng">
            <a:solidFill>
              <a:schemeClr val="tx1"/>
            </a:solidFill>
            <a:prstDash val="solid"/>
            <a:round/>
            <a:headEnd type="none" w="med" len="med"/>
            <a:tailEnd type="none" w="lg" len="lg"/>
          </a:ln>
        </p:spPr>
        <p:txBody>
          <a:bodyPr/>
          <a:lstStyle/>
          <a:p>
            <a:endParaRPr lang="zh-CN" altLang="en-US" sz="1400">
              <a:solidFill>
                <a:schemeClr val="accent1">
                  <a:lumMod val="50000"/>
                </a:schemeClr>
              </a:solidFill>
              <a:ea typeface="+mn-ea"/>
            </a:endParaRPr>
          </a:p>
        </p:txBody>
      </p:sp>
      <p:sp>
        <p:nvSpPr>
          <p:cNvPr id="44071" name="Line 40"/>
          <p:cNvSpPr>
            <a:spLocks noChangeShapeType="1"/>
          </p:cNvSpPr>
          <p:nvPr/>
        </p:nvSpPr>
        <p:spPr bwMode="auto">
          <a:xfrm>
            <a:off x="901169" y="3445783"/>
            <a:ext cx="407244" cy="0"/>
          </a:xfrm>
          <a:prstGeom prst="line">
            <a:avLst/>
          </a:prstGeom>
          <a:noFill/>
          <a:ln w="34925" cap="rnd">
            <a:solidFill>
              <a:schemeClr val="tx1"/>
            </a:solidFill>
            <a:prstDash val="sysDot"/>
            <a:round/>
            <a:headEnd/>
            <a:tailEnd type="none" w="lg" len="lg"/>
          </a:ln>
        </p:spPr>
        <p:txBody>
          <a:bodyPr/>
          <a:lstStyle/>
          <a:p>
            <a:endParaRPr lang="zh-CN" altLang="en-US" sz="1400">
              <a:solidFill>
                <a:schemeClr val="accent1">
                  <a:lumMod val="50000"/>
                </a:schemeClr>
              </a:solidFill>
              <a:ea typeface="+mn-ea"/>
            </a:endParaRPr>
          </a:p>
        </p:txBody>
      </p:sp>
      <p:cxnSp>
        <p:nvCxnSpPr>
          <p:cNvPr id="44072" name="AutoShape 41"/>
          <p:cNvCxnSpPr>
            <a:cxnSpLocks noChangeShapeType="1"/>
            <a:stCxn id="44047" idx="3"/>
            <a:endCxn id="44051" idx="2"/>
          </p:cNvCxnSpPr>
          <p:nvPr/>
        </p:nvCxnSpPr>
        <p:spPr bwMode="auto">
          <a:xfrm flipV="1">
            <a:off x="3596330" y="3267614"/>
            <a:ext cx="581171" cy="152716"/>
          </a:xfrm>
          <a:prstGeom prst="curvedConnector3">
            <a:avLst>
              <a:gd name="adj1" fmla="val 49880"/>
            </a:avLst>
          </a:prstGeom>
          <a:noFill/>
          <a:ln w="6350">
            <a:solidFill>
              <a:schemeClr val="tx1"/>
            </a:solidFill>
            <a:round/>
            <a:headEnd/>
            <a:tailEnd type="none" w="lg" len="lg"/>
          </a:ln>
        </p:spPr>
      </p:cxnSp>
      <p:cxnSp>
        <p:nvCxnSpPr>
          <p:cNvPr id="44073" name="AutoShape 42"/>
          <p:cNvCxnSpPr>
            <a:cxnSpLocks noChangeShapeType="1"/>
            <a:stCxn id="44051" idx="6"/>
            <a:endCxn id="44054" idx="1"/>
          </p:cNvCxnSpPr>
          <p:nvPr/>
        </p:nvCxnSpPr>
        <p:spPr bwMode="auto">
          <a:xfrm flipV="1">
            <a:off x="4991987" y="3216709"/>
            <a:ext cx="403001" cy="50905"/>
          </a:xfrm>
          <a:prstGeom prst="curvedConnector3">
            <a:avLst>
              <a:gd name="adj1" fmla="val 49824"/>
            </a:avLst>
          </a:prstGeom>
          <a:noFill/>
          <a:ln w="6350">
            <a:solidFill>
              <a:schemeClr val="tx1"/>
            </a:solidFill>
            <a:round/>
            <a:headEnd/>
            <a:tailEnd type="none" w="lg" len="lg"/>
          </a:ln>
        </p:spPr>
      </p:cxnSp>
      <p:cxnSp>
        <p:nvCxnSpPr>
          <p:cNvPr id="44074" name="AutoShape 43"/>
          <p:cNvCxnSpPr>
            <a:cxnSpLocks noChangeShapeType="1"/>
            <a:stCxn id="44046" idx="2"/>
            <a:endCxn id="44050" idx="2"/>
          </p:cNvCxnSpPr>
          <p:nvPr/>
        </p:nvCxnSpPr>
        <p:spPr bwMode="auto">
          <a:xfrm rot="16200000" flipH="1">
            <a:off x="3058994" y="3035712"/>
            <a:ext cx="330885" cy="1558272"/>
          </a:xfrm>
          <a:prstGeom prst="curvedConnector2">
            <a:avLst/>
          </a:prstGeom>
          <a:noFill/>
          <a:ln w="6350">
            <a:solidFill>
              <a:schemeClr val="tx1"/>
            </a:solidFill>
            <a:round/>
            <a:headEnd/>
            <a:tailEnd type="none" w="lg" len="lg"/>
          </a:ln>
        </p:spPr>
      </p:cxnSp>
      <p:cxnSp>
        <p:nvCxnSpPr>
          <p:cNvPr id="44075" name="AutoShape 44"/>
          <p:cNvCxnSpPr>
            <a:cxnSpLocks noChangeShapeType="1"/>
            <a:stCxn id="44050" idx="6"/>
            <a:endCxn id="44055" idx="1"/>
          </p:cNvCxnSpPr>
          <p:nvPr/>
        </p:nvCxnSpPr>
        <p:spPr bwMode="auto">
          <a:xfrm flipV="1">
            <a:off x="4818060" y="3929385"/>
            <a:ext cx="576928" cy="50905"/>
          </a:xfrm>
          <a:prstGeom prst="curvedConnector3">
            <a:avLst>
              <a:gd name="adj1" fmla="val 50000"/>
            </a:avLst>
          </a:prstGeom>
          <a:noFill/>
          <a:ln w="6350">
            <a:solidFill>
              <a:schemeClr val="tx1"/>
            </a:solidFill>
            <a:round/>
            <a:headEnd/>
            <a:tailEnd type="none" w="lg" len="lg"/>
          </a:ln>
        </p:spPr>
      </p:cxnSp>
      <p:cxnSp>
        <p:nvCxnSpPr>
          <p:cNvPr id="44076" name="AutoShape 45"/>
          <p:cNvCxnSpPr>
            <a:cxnSpLocks noChangeShapeType="1"/>
            <a:stCxn id="44045" idx="2"/>
            <a:endCxn id="44048" idx="0"/>
          </p:cNvCxnSpPr>
          <p:nvPr/>
        </p:nvCxnSpPr>
        <p:spPr bwMode="auto">
          <a:xfrm rot="5400000">
            <a:off x="1278011" y="3999380"/>
            <a:ext cx="712676" cy="12727"/>
          </a:xfrm>
          <a:prstGeom prst="curvedConnector3">
            <a:avLst>
              <a:gd name="adj1" fmla="val 50000"/>
            </a:avLst>
          </a:prstGeom>
          <a:noFill/>
          <a:ln w="6350">
            <a:solidFill>
              <a:schemeClr val="tx1"/>
            </a:solidFill>
            <a:round/>
            <a:headEnd/>
            <a:tailEnd type="none" w="lg" len="lg"/>
          </a:ln>
        </p:spPr>
      </p:cxnSp>
      <p:cxnSp>
        <p:nvCxnSpPr>
          <p:cNvPr id="44077" name="AutoShape 46"/>
          <p:cNvCxnSpPr>
            <a:cxnSpLocks noChangeShapeType="1"/>
            <a:stCxn id="44048" idx="4"/>
            <a:endCxn id="44049" idx="1"/>
          </p:cNvCxnSpPr>
          <p:nvPr/>
        </p:nvCxnSpPr>
        <p:spPr bwMode="auto">
          <a:xfrm rot="5400000" flipH="1" flipV="1">
            <a:off x="2424797" y="3818383"/>
            <a:ext cx="103225" cy="1696848"/>
          </a:xfrm>
          <a:prstGeom prst="curvedConnector4">
            <a:avLst>
              <a:gd name="adj1" fmla="val -197259"/>
              <a:gd name="adj2" fmla="val 62000"/>
            </a:avLst>
          </a:prstGeom>
          <a:noFill/>
          <a:ln w="6350">
            <a:solidFill>
              <a:schemeClr val="tx1"/>
            </a:solidFill>
            <a:round/>
            <a:headEnd/>
            <a:tailEnd type="none" w="lg" len="lg"/>
          </a:ln>
        </p:spPr>
      </p:cxnSp>
      <p:sp>
        <p:nvSpPr>
          <p:cNvPr id="44079" name="Text Box 48"/>
          <p:cNvSpPr txBox="1">
            <a:spLocks noChangeArrowheads="1"/>
          </p:cNvSpPr>
          <p:nvPr/>
        </p:nvSpPr>
        <p:spPr bwMode="auto">
          <a:xfrm>
            <a:off x="4788366" y="1000908"/>
            <a:ext cx="882361" cy="307777"/>
          </a:xfrm>
          <a:prstGeom prst="rect">
            <a:avLst/>
          </a:prstGeom>
          <a:noFill/>
          <a:ln w="34925">
            <a:noFill/>
            <a:miter lim="800000"/>
            <a:headEnd/>
            <a:tailEnd type="none" w="lg" len="lg"/>
          </a:ln>
        </p:spPr>
        <p:txBody>
          <a:bodyPr>
            <a:spAutoFit/>
          </a:bodyPr>
          <a:lstStyle/>
          <a:p>
            <a:r>
              <a:rPr lang="zh-CN" altLang="en-US" sz="1400" u="none">
                <a:solidFill>
                  <a:schemeClr val="accent1">
                    <a:lumMod val="50000"/>
                  </a:schemeClr>
                </a:solidFill>
                <a:ea typeface="+mn-ea"/>
              </a:rPr>
              <a:t>哑终端</a:t>
            </a:r>
          </a:p>
        </p:txBody>
      </p:sp>
      <p:sp>
        <p:nvSpPr>
          <p:cNvPr id="44080" name="Text Box 49"/>
          <p:cNvSpPr txBox="1">
            <a:spLocks noChangeArrowheads="1"/>
          </p:cNvSpPr>
          <p:nvPr/>
        </p:nvSpPr>
        <p:spPr bwMode="auto">
          <a:xfrm>
            <a:off x="3121212" y="4005743"/>
            <a:ext cx="1221731" cy="307777"/>
          </a:xfrm>
          <a:prstGeom prst="rect">
            <a:avLst/>
          </a:prstGeom>
          <a:noFill/>
          <a:ln w="34925">
            <a:noFill/>
            <a:miter lim="800000"/>
            <a:headEnd/>
            <a:tailEnd type="none" w="lg" len="lg"/>
          </a:ln>
        </p:spPr>
        <p:txBody>
          <a:bodyPr>
            <a:spAutoFit/>
          </a:bodyPr>
          <a:lstStyle/>
          <a:p>
            <a:r>
              <a:rPr lang="zh-CN" altLang="en-US" sz="1400" u="none">
                <a:solidFill>
                  <a:schemeClr val="accent1">
                    <a:lumMod val="50000"/>
                  </a:schemeClr>
                </a:solidFill>
                <a:ea typeface="+mn-ea"/>
              </a:rPr>
              <a:t>拨号上网</a:t>
            </a:r>
          </a:p>
        </p:txBody>
      </p:sp>
      <p:sp>
        <p:nvSpPr>
          <p:cNvPr id="44081" name="Text Box 50"/>
          <p:cNvSpPr txBox="1">
            <a:spLocks noChangeArrowheads="1"/>
          </p:cNvSpPr>
          <p:nvPr/>
        </p:nvSpPr>
        <p:spPr bwMode="auto">
          <a:xfrm>
            <a:off x="6072198" y="3501238"/>
            <a:ext cx="319573" cy="1554272"/>
          </a:xfrm>
          <a:prstGeom prst="rect">
            <a:avLst/>
          </a:prstGeom>
          <a:noFill/>
          <a:ln w="34925">
            <a:noFill/>
            <a:miter lim="800000"/>
            <a:headEnd/>
            <a:tailEnd type="none" w="lg" len="lg"/>
          </a:ln>
        </p:spPr>
        <p:txBody>
          <a:bodyPr>
            <a:spAutoFit/>
          </a:bodyPr>
          <a:lstStyle/>
          <a:p>
            <a:pPr>
              <a:lnSpc>
                <a:spcPct val="95000"/>
              </a:lnSpc>
            </a:pPr>
            <a:r>
              <a:rPr lang="zh-CN" altLang="en-US" sz="2000" u="none" dirty="0">
                <a:solidFill>
                  <a:srgbClr val="C00000"/>
                </a:solidFill>
                <a:ea typeface="+mn-ea"/>
              </a:rPr>
              <a:t>网络多用户</a:t>
            </a:r>
          </a:p>
        </p:txBody>
      </p:sp>
      <p:sp>
        <p:nvSpPr>
          <p:cNvPr id="44082" name="Text Box 51"/>
          <p:cNvSpPr txBox="1">
            <a:spLocks noChangeArrowheads="1"/>
          </p:cNvSpPr>
          <p:nvPr/>
        </p:nvSpPr>
        <p:spPr bwMode="auto">
          <a:xfrm>
            <a:off x="3446441" y="3660717"/>
            <a:ext cx="511679" cy="307777"/>
          </a:xfrm>
          <a:prstGeom prst="rect">
            <a:avLst/>
          </a:prstGeom>
          <a:noFill/>
          <a:ln w="34925">
            <a:noFill/>
            <a:miter lim="800000"/>
            <a:headEnd/>
            <a:tailEnd type="none" w="lg" len="lg"/>
          </a:ln>
        </p:spPr>
        <p:txBody>
          <a:bodyPr wrap="none">
            <a:spAutoFit/>
          </a:bodyPr>
          <a:lstStyle/>
          <a:p>
            <a:r>
              <a:rPr lang="en-US" altLang="zh-CN" sz="1400" u="none">
                <a:solidFill>
                  <a:schemeClr val="accent1">
                    <a:lumMod val="50000"/>
                  </a:schemeClr>
                </a:solidFill>
                <a:ea typeface="+mn-ea"/>
              </a:rPr>
              <a:t>PPP</a:t>
            </a:r>
          </a:p>
        </p:txBody>
      </p:sp>
      <p:sp>
        <p:nvSpPr>
          <p:cNvPr id="44083" name="Text Box 52"/>
          <p:cNvSpPr txBox="1">
            <a:spLocks noChangeArrowheads="1"/>
          </p:cNvSpPr>
          <p:nvPr/>
        </p:nvSpPr>
        <p:spPr bwMode="auto">
          <a:xfrm>
            <a:off x="4818060" y="3656475"/>
            <a:ext cx="511679" cy="307777"/>
          </a:xfrm>
          <a:prstGeom prst="rect">
            <a:avLst/>
          </a:prstGeom>
          <a:noFill/>
          <a:ln w="34925">
            <a:noFill/>
            <a:miter lim="800000"/>
            <a:headEnd/>
            <a:tailEnd type="none" w="lg" len="lg"/>
          </a:ln>
        </p:spPr>
        <p:txBody>
          <a:bodyPr wrap="none">
            <a:spAutoFit/>
          </a:bodyPr>
          <a:lstStyle/>
          <a:p>
            <a:r>
              <a:rPr lang="en-US" altLang="zh-CN" sz="1400" u="none">
                <a:solidFill>
                  <a:schemeClr val="accent1">
                    <a:lumMod val="50000"/>
                  </a:schemeClr>
                </a:solidFill>
                <a:ea typeface="+mn-ea"/>
              </a:rPr>
              <a:t>PPP</a:t>
            </a:r>
          </a:p>
        </p:txBody>
      </p:sp>
      <p:sp>
        <p:nvSpPr>
          <p:cNvPr id="44084" name="Text Box 53"/>
          <p:cNvSpPr txBox="1">
            <a:spLocks noChangeArrowheads="1"/>
          </p:cNvSpPr>
          <p:nvPr/>
        </p:nvSpPr>
        <p:spPr bwMode="auto">
          <a:xfrm>
            <a:off x="2103103" y="4420056"/>
            <a:ext cx="793230" cy="307777"/>
          </a:xfrm>
          <a:prstGeom prst="rect">
            <a:avLst/>
          </a:prstGeom>
          <a:noFill/>
          <a:ln w="34925">
            <a:noFill/>
            <a:miter lim="800000"/>
            <a:headEnd/>
            <a:tailEnd type="none" w="lg" len="lg"/>
          </a:ln>
        </p:spPr>
        <p:txBody>
          <a:bodyPr wrap="none">
            <a:spAutoFit/>
          </a:bodyPr>
          <a:lstStyle/>
          <a:p>
            <a:r>
              <a:rPr lang="en-US" altLang="zh-CN" sz="1400" u="none">
                <a:solidFill>
                  <a:schemeClr val="accent1">
                    <a:lumMod val="50000"/>
                  </a:schemeClr>
                </a:solidFill>
                <a:ea typeface="+mn-ea"/>
              </a:rPr>
              <a:t>TCP/IP</a:t>
            </a:r>
          </a:p>
        </p:txBody>
      </p:sp>
      <p:sp>
        <p:nvSpPr>
          <p:cNvPr id="44086" name="Freeform 55"/>
          <p:cNvSpPr>
            <a:spLocks/>
          </p:cNvSpPr>
          <p:nvPr/>
        </p:nvSpPr>
        <p:spPr bwMode="auto">
          <a:xfrm>
            <a:off x="3053338" y="2273544"/>
            <a:ext cx="407244" cy="50905"/>
          </a:xfrm>
          <a:custGeom>
            <a:avLst/>
            <a:gdLst>
              <a:gd name="T0" fmla="*/ 0 w 288"/>
              <a:gd name="T1" fmla="*/ 8331653 h 56"/>
              <a:gd name="T2" fmla="*/ 362902445 w 288"/>
              <a:gd name="T3" fmla="*/ 8331653 h 56"/>
              <a:gd name="T4" fmla="*/ 725804891 w 288"/>
              <a:gd name="T5" fmla="*/ 58323616 h 56"/>
              <a:gd name="T6" fmla="*/ 0 60000 65536"/>
              <a:gd name="T7" fmla="*/ 0 60000 65536"/>
              <a:gd name="T8" fmla="*/ 0 60000 65536"/>
              <a:gd name="T9" fmla="*/ 0 w 288"/>
              <a:gd name="T10" fmla="*/ 0 h 56"/>
              <a:gd name="T11" fmla="*/ 288 w 288"/>
              <a:gd name="T12" fmla="*/ 56 h 56"/>
            </a:gdLst>
            <a:ahLst/>
            <a:cxnLst>
              <a:cxn ang="T6">
                <a:pos x="T0" y="T1"/>
              </a:cxn>
              <a:cxn ang="T7">
                <a:pos x="T2" y="T3"/>
              </a:cxn>
              <a:cxn ang="T8">
                <a:pos x="T4" y="T5"/>
              </a:cxn>
            </a:cxnLst>
            <a:rect l="T9" t="T10" r="T11" b="T12"/>
            <a:pathLst>
              <a:path w="288" h="56">
                <a:moveTo>
                  <a:pt x="0" y="8"/>
                </a:moveTo>
                <a:cubicBezTo>
                  <a:pt x="48" y="4"/>
                  <a:pt x="96" y="0"/>
                  <a:pt x="144" y="8"/>
                </a:cubicBezTo>
                <a:cubicBezTo>
                  <a:pt x="192" y="16"/>
                  <a:pt x="264" y="48"/>
                  <a:pt x="288" y="56"/>
                </a:cubicBezTo>
              </a:path>
            </a:pathLst>
          </a:custGeom>
          <a:noFill/>
          <a:ln w="9525" cap="flat" cmpd="sng">
            <a:solidFill>
              <a:schemeClr val="tx1"/>
            </a:solidFill>
            <a:prstDash val="solid"/>
            <a:round/>
            <a:headEnd type="none" w="med" len="med"/>
            <a:tailEnd type="none" w="med" len="med"/>
          </a:ln>
        </p:spPr>
        <p:txBody>
          <a:bodyPr/>
          <a:lstStyle/>
          <a:p>
            <a:endParaRPr lang="zh-CN" altLang="en-US" sz="1400">
              <a:solidFill>
                <a:schemeClr val="accent1">
                  <a:lumMod val="50000"/>
                </a:schemeClr>
              </a:solidFill>
              <a:ea typeface="+mn-ea"/>
            </a:endParaRPr>
          </a:p>
        </p:txBody>
      </p:sp>
      <p:sp>
        <p:nvSpPr>
          <p:cNvPr id="44087" name="Freeform 56"/>
          <p:cNvSpPr>
            <a:spLocks/>
          </p:cNvSpPr>
          <p:nvPr/>
        </p:nvSpPr>
        <p:spPr bwMode="auto">
          <a:xfrm>
            <a:off x="3791467" y="2366871"/>
            <a:ext cx="271496" cy="178169"/>
          </a:xfrm>
          <a:custGeom>
            <a:avLst/>
            <a:gdLst>
              <a:gd name="T0" fmla="*/ 0 w 192"/>
              <a:gd name="T1" fmla="*/ 34022106 h 168"/>
              <a:gd name="T2" fmla="*/ 362902484 w 192"/>
              <a:gd name="T3" fmla="*/ 34022106 h 168"/>
              <a:gd name="T4" fmla="*/ 483870045 w 192"/>
              <a:gd name="T5" fmla="*/ 238154754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0" y="24"/>
                </a:moveTo>
                <a:cubicBezTo>
                  <a:pt x="56" y="12"/>
                  <a:pt x="112" y="0"/>
                  <a:pt x="144" y="24"/>
                </a:cubicBezTo>
                <a:cubicBezTo>
                  <a:pt x="176" y="48"/>
                  <a:pt x="184" y="144"/>
                  <a:pt x="192" y="168"/>
                </a:cubicBezTo>
              </a:path>
            </a:pathLst>
          </a:custGeom>
          <a:noFill/>
          <a:ln w="9525" cap="flat" cmpd="sng">
            <a:solidFill>
              <a:schemeClr val="tx1"/>
            </a:solidFill>
            <a:prstDash val="solid"/>
            <a:round/>
            <a:headEnd type="none" w="med" len="med"/>
            <a:tailEnd type="none" w="med" len="med"/>
          </a:ln>
        </p:spPr>
        <p:txBody>
          <a:bodyPr/>
          <a:lstStyle/>
          <a:p>
            <a:endParaRPr lang="zh-CN" altLang="en-US" sz="1400">
              <a:solidFill>
                <a:schemeClr val="accent1">
                  <a:lumMod val="50000"/>
                </a:schemeClr>
              </a:solidFill>
              <a:ea typeface="+mn-ea"/>
            </a:endParaRPr>
          </a:p>
        </p:txBody>
      </p:sp>
      <p:sp>
        <p:nvSpPr>
          <p:cNvPr id="44088" name="Freeform 57"/>
          <p:cNvSpPr>
            <a:spLocks/>
          </p:cNvSpPr>
          <p:nvPr/>
        </p:nvSpPr>
        <p:spPr bwMode="auto">
          <a:xfrm>
            <a:off x="4497073" y="2400807"/>
            <a:ext cx="316745" cy="178169"/>
          </a:xfrm>
          <a:custGeom>
            <a:avLst/>
            <a:gdLst>
              <a:gd name="T0" fmla="*/ 80645003 w 224"/>
              <a:gd name="T1" fmla="*/ 238154754 h 168"/>
              <a:gd name="T2" fmla="*/ 80645003 w 224"/>
              <a:gd name="T3" fmla="*/ 34022106 h 168"/>
              <a:gd name="T4" fmla="*/ 564515045 w 224"/>
              <a:gd name="T5" fmla="*/ 34022106 h 168"/>
              <a:gd name="T6" fmla="*/ 0 60000 65536"/>
              <a:gd name="T7" fmla="*/ 0 60000 65536"/>
              <a:gd name="T8" fmla="*/ 0 60000 65536"/>
              <a:gd name="T9" fmla="*/ 0 w 224"/>
              <a:gd name="T10" fmla="*/ 0 h 168"/>
              <a:gd name="T11" fmla="*/ 224 w 224"/>
              <a:gd name="T12" fmla="*/ 168 h 168"/>
            </a:gdLst>
            <a:ahLst/>
            <a:cxnLst>
              <a:cxn ang="T6">
                <a:pos x="T0" y="T1"/>
              </a:cxn>
              <a:cxn ang="T7">
                <a:pos x="T2" y="T3"/>
              </a:cxn>
              <a:cxn ang="T8">
                <a:pos x="T4" y="T5"/>
              </a:cxn>
            </a:cxnLst>
            <a:rect l="T9" t="T10" r="T11" b="T12"/>
            <a:pathLst>
              <a:path w="224" h="168">
                <a:moveTo>
                  <a:pt x="32" y="168"/>
                </a:moveTo>
                <a:cubicBezTo>
                  <a:pt x="16" y="108"/>
                  <a:pt x="0" y="48"/>
                  <a:pt x="32" y="24"/>
                </a:cubicBezTo>
                <a:cubicBezTo>
                  <a:pt x="64" y="0"/>
                  <a:pt x="192" y="24"/>
                  <a:pt x="224" y="24"/>
                </a:cubicBezTo>
              </a:path>
            </a:pathLst>
          </a:custGeom>
          <a:noFill/>
          <a:ln w="9525" cap="flat" cmpd="sng">
            <a:solidFill>
              <a:schemeClr val="tx1"/>
            </a:solidFill>
            <a:prstDash val="solid"/>
            <a:round/>
            <a:headEnd type="none" w="med" len="med"/>
            <a:tailEnd type="none" w="med" len="med"/>
          </a:ln>
        </p:spPr>
        <p:txBody>
          <a:bodyPr/>
          <a:lstStyle/>
          <a:p>
            <a:endParaRPr lang="zh-CN" altLang="en-US" sz="1400">
              <a:solidFill>
                <a:schemeClr val="accent1">
                  <a:lumMod val="50000"/>
                </a:schemeClr>
              </a:solidFill>
              <a:ea typeface="+mn-ea"/>
            </a:endParaRPr>
          </a:p>
        </p:txBody>
      </p:sp>
      <p:sp>
        <p:nvSpPr>
          <p:cNvPr id="44089" name="Freeform 58"/>
          <p:cNvSpPr>
            <a:spLocks/>
          </p:cNvSpPr>
          <p:nvPr/>
        </p:nvSpPr>
        <p:spPr bwMode="auto">
          <a:xfrm>
            <a:off x="5075415" y="2349902"/>
            <a:ext cx="542991" cy="178169"/>
          </a:xfrm>
          <a:custGeom>
            <a:avLst/>
            <a:gdLst>
              <a:gd name="T0" fmla="*/ 0 w 384"/>
              <a:gd name="T1" fmla="*/ 34022106 h 168"/>
              <a:gd name="T2" fmla="*/ 725804968 w 384"/>
              <a:gd name="T3" fmla="*/ 34022106 h 168"/>
              <a:gd name="T4" fmla="*/ 967740089 w 384"/>
              <a:gd name="T5" fmla="*/ 238154754 h 168"/>
              <a:gd name="T6" fmla="*/ 0 60000 65536"/>
              <a:gd name="T7" fmla="*/ 0 60000 65536"/>
              <a:gd name="T8" fmla="*/ 0 60000 65536"/>
              <a:gd name="T9" fmla="*/ 0 w 384"/>
              <a:gd name="T10" fmla="*/ 0 h 168"/>
              <a:gd name="T11" fmla="*/ 384 w 384"/>
              <a:gd name="T12" fmla="*/ 168 h 168"/>
            </a:gdLst>
            <a:ahLst/>
            <a:cxnLst>
              <a:cxn ang="T6">
                <a:pos x="T0" y="T1"/>
              </a:cxn>
              <a:cxn ang="T7">
                <a:pos x="T2" y="T3"/>
              </a:cxn>
              <a:cxn ang="T8">
                <a:pos x="T4" y="T5"/>
              </a:cxn>
            </a:cxnLst>
            <a:rect l="T9" t="T10" r="T11" b="T12"/>
            <a:pathLst>
              <a:path w="384" h="168">
                <a:moveTo>
                  <a:pt x="0" y="24"/>
                </a:moveTo>
                <a:cubicBezTo>
                  <a:pt x="112" y="12"/>
                  <a:pt x="224" y="0"/>
                  <a:pt x="288" y="24"/>
                </a:cubicBezTo>
                <a:cubicBezTo>
                  <a:pt x="352" y="48"/>
                  <a:pt x="368" y="144"/>
                  <a:pt x="384" y="168"/>
                </a:cubicBezTo>
              </a:path>
            </a:pathLst>
          </a:custGeom>
          <a:noFill/>
          <a:ln w="9525" cap="flat" cmpd="sng">
            <a:solidFill>
              <a:schemeClr val="tx1"/>
            </a:solidFill>
            <a:prstDash val="solid"/>
            <a:round/>
            <a:headEnd type="none" w="med" len="med"/>
            <a:tailEnd type="none" w="med" len="med"/>
          </a:ln>
        </p:spPr>
        <p:txBody>
          <a:bodyPr/>
          <a:lstStyle/>
          <a:p>
            <a:endParaRPr lang="zh-CN" altLang="en-US" sz="1400">
              <a:solidFill>
                <a:schemeClr val="accent1">
                  <a:lumMod val="50000"/>
                </a:schemeClr>
              </a:solidFill>
              <a:ea typeface="+mn-ea"/>
            </a:endParaRPr>
          </a:p>
        </p:txBody>
      </p:sp>
      <p:sp>
        <p:nvSpPr>
          <p:cNvPr id="44090" name="AutoShape 59"/>
          <p:cNvSpPr>
            <a:spLocks/>
          </p:cNvSpPr>
          <p:nvPr/>
        </p:nvSpPr>
        <p:spPr bwMode="auto">
          <a:xfrm>
            <a:off x="5973331" y="1064540"/>
            <a:ext cx="67874" cy="2393969"/>
          </a:xfrm>
          <a:prstGeom prst="rightBrace">
            <a:avLst>
              <a:gd name="adj1" fmla="val 293924"/>
              <a:gd name="adj2" fmla="val 49602"/>
            </a:avLst>
          </a:prstGeom>
          <a:noFill/>
          <a:ln w="9525">
            <a:solidFill>
              <a:schemeClr val="tx1"/>
            </a:solidFill>
            <a:round/>
            <a:headEnd/>
            <a:tailEnd type="none" w="lg" len="lg"/>
          </a:ln>
        </p:spPr>
        <p:txBody>
          <a:bodyPr wrap="none" anchor="ctr"/>
          <a:lstStyle/>
          <a:p>
            <a:endParaRPr lang="zh-CN" altLang="en-US" sz="1400">
              <a:solidFill>
                <a:schemeClr val="accent1">
                  <a:lumMod val="50000"/>
                </a:schemeClr>
              </a:solidFill>
              <a:ea typeface="+mn-ea"/>
            </a:endParaRPr>
          </a:p>
        </p:txBody>
      </p:sp>
      <p:cxnSp>
        <p:nvCxnSpPr>
          <p:cNvPr id="44091" name="AutoShape 60"/>
          <p:cNvCxnSpPr>
            <a:cxnSpLocks noChangeShapeType="1"/>
            <a:stCxn id="44049" idx="3"/>
          </p:cNvCxnSpPr>
          <p:nvPr/>
        </p:nvCxnSpPr>
        <p:spPr bwMode="auto">
          <a:xfrm flipV="1">
            <a:off x="4275069" y="4318246"/>
            <a:ext cx="1206177" cy="296948"/>
          </a:xfrm>
          <a:prstGeom prst="bentConnector3">
            <a:avLst>
              <a:gd name="adj1" fmla="val 49940"/>
            </a:avLst>
          </a:prstGeom>
          <a:noFill/>
          <a:ln w="9525">
            <a:solidFill>
              <a:schemeClr val="tx1"/>
            </a:solidFill>
            <a:miter lim="800000"/>
            <a:headEnd/>
            <a:tailEnd type="none" w="lg" len="lg"/>
          </a:ln>
        </p:spPr>
      </p:cxnSp>
      <p:cxnSp>
        <p:nvCxnSpPr>
          <p:cNvPr id="44092" name="AutoShape 61"/>
          <p:cNvCxnSpPr>
            <a:cxnSpLocks noChangeShapeType="1"/>
            <a:stCxn id="44049" idx="3"/>
          </p:cNvCxnSpPr>
          <p:nvPr/>
        </p:nvCxnSpPr>
        <p:spPr bwMode="auto">
          <a:xfrm>
            <a:off x="4275069" y="4615194"/>
            <a:ext cx="1221731" cy="155544"/>
          </a:xfrm>
          <a:prstGeom prst="bentConnector3">
            <a:avLst>
              <a:gd name="adj1" fmla="val 50000"/>
            </a:avLst>
          </a:prstGeom>
          <a:noFill/>
          <a:ln w="9525">
            <a:solidFill>
              <a:schemeClr val="tx1"/>
            </a:solidFill>
            <a:miter lim="800000"/>
            <a:headEnd/>
            <a:tailEnd type="none" w="lg" len="lg"/>
          </a:ln>
        </p:spPr>
      </p:cxnSp>
      <p:sp>
        <p:nvSpPr>
          <p:cNvPr id="44093" name="Text Box 62"/>
          <p:cNvSpPr txBox="1">
            <a:spLocks noChangeArrowheads="1"/>
          </p:cNvSpPr>
          <p:nvPr/>
        </p:nvSpPr>
        <p:spPr bwMode="auto">
          <a:xfrm>
            <a:off x="4826544" y="4367737"/>
            <a:ext cx="573875" cy="307777"/>
          </a:xfrm>
          <a:prstGeom prst="rect">
            <a:avLst/>
          </a:prstGeom>
          <a:noFill/>
          <a:ln w="9525">
            <a:noFill/>
            <a:miter lim="800000"/>
            <a:headEnd/>
            <a:tailEnd type="none" w="lg" len="lg"/>
          </a:ln>
        </p:spPr>
        <p:txBody>
          <a:bodyPr wrap="none">
            <a:spAutoFit/>
          </a:bodyPr>
          <a:lstStyle/>
          <a:p>
            <a:r>
              <a:rPr lang="en-US" altLang="zh-CN" sz="1400" u="none">
                <a:solidFill>
                  <a:schemeClr val="accent1">
                    <a:lumMod val="50000"/>
                  </a:schemeClr>
                </a:solidFill>
                <a:ea typeface="+mn-ea"/>
              </a:rPr>
              <a:t>LAN</a:t>
            </a:r>
          </a:p>
        </p:txBody>
      </p:sp>
      <p:sp>
        <p:nvSpPr>
          <p:cNvPr id="44094" name="AutoShape 63"/>
          <p:cNvSpPr>
            <a:spLocks/>
          </p:cNvSpPr>
          <p:nvPr/>
        </p:nvSpPr>
        <p:spPr bwMode="auto">
          <a:xfrm>
            <a:off x="5973331" y="3502345"/>
            <a:ext cx="67874" cy="1527163"/>
          </a:xfrm>
          <a:prstGeom prst="rightBrace">
            <a:avLst>
              <a:gd name="adj1" fmla="val 187500"/>
              <a:gd name="adj2" fmla="val 50000"/>
            </a:avLst>
          </a:prstGeom>
          <a:noFill/>
          <a:ln w="9525">
            <a:solidFill>
              <a:schemeClr val="tx1"/>
            </a:solidFill>
            <a:round/>
            <a:headEnd/>
            <a:tailEnd type="none" w="lg" len="lg"/>
          </a:ln>
        </p:spPr>
        <p:txBody>
          <a:bodyPr wrap="none" anchor="ctr"/>
          <a:lstStyle/>
          <a:p>
            <a:endParaRPr lang="zh-CN" altLang="en-US" sz="1400">
              <a:solidFill>
                <a:schemeClr val="accent1">
                  <a:lumMod val="50000"/>
                </a:schemeClr>
              </a:solidFill>
              <a:ea typeface="+mn-ea"/>
            </a:endParaRPr>
          </a:p>
        </p:txBody>
      </p:sp>
      <p:sp>
        <p:nvSpPr>
          <p:cNvPr id="44095" name="Rectangle 64"/>
          <p:cNvSpPr>
            <a:spLocks noChangeArrowheads="1"/>
          </p:cNvSpPr>
          <p:nvPr/>
        </p:nvSpPr>
        <p:spPr bwMode="auto">
          <a:xfrm>
            <a:off x="614120" y="2840574"/>
            <a:ext cx="573875" cy="307777"/>
          </a:xfrm>
          <a:prstGeom prst="rect">
            <a:avLst/>
          </a:prstGeom>
          <a:noFill/>
          <a:ln w="9525">
            <a:noFill/>
            <a:miter lim="800000"/>
            <a:headEnd/>
            <a:tailEnd type="none" w="lg" len="lg"/>
          </a:ln>
        </p:spPr>
        <p:txBody>
          <a:bodyPr wrap="none">
            <a:spAutoFit/>
          </a:bodyPr>
          <a:lstStyle/>
          <a:p>
            <a:r>
              <a:rPr lang="en-US" altLang="zh-CN" sz="1400" u="none">
                <a:solidFill>
                  <a:schemeClr val="accent1">
                    <a:lumMod val="50000"/>
                  </a:schemeClr>
                </a:solidFill>
                <a:ea typeface="+mn-ea"/>
              </a:rPr>
              <a:t>LAN</a:t>
            </a:r>
          </a:p>
        </p:txBody>
      </p:sp>
      <p:sp>
        <p:nvSpPr>
          <p:cNvPr id="44096" name="Text Box 65"/>
          <p:cNvSpPr txBox="1">
            <a:spLocks noChangeArrowheads="1"/>
          </p:cNvSpPr>
          <p:nvPr/>
        </p:nvSpPr>
        <p:spPr bwMode="auto">
          <a:xfrm>
            <a:off x="2667376" y="1408151"/>
            <a:ext cx="400110" cy="451406"/>
          </a:xfrm>
          <a:prstGeom prst="rect">
            <a:avLst/>
          </a:prstGeom>
          <a:noFill/>
          <a:ln w="9525">
            <a:noFill/>
            <a:miter lim="800000"/>
            <a:headEnd/>
            <a:tailEnd type="none" w="lg" len="lg"/>
          </a:ln>
        </p:spPr>
        <p:txBody>
          <a:bodyPr vert="eaVert" wrap="none">
            <a:spAutoFit/>
          </a:bodyPr>
          <a:lstStyle/>
          <a:p>
            <a:r>
              <a:rPr lang="zh-CN" altLang="en-US" sz="1400" u="none">
                <a:solidFill>
                  <a:schemeClr val="accent1">
                    <a:lumMod val="50000"/>
                  </a:schemeClr>
                </a:solidFill>
                <a:ea typeface="+mn-ea"/>
              </a:rPr>
              <a:t>串口</a:t>
            </a:r>
          </a:p>
        </p:txBody>
      </p:sp>
      <p:sp>
        <p:nvSpPr>
          <p:cNvPr id="44097" name="Line 66"/>
          <p:cNvSpPr>
            <a:spLocks noChangeShapeType="1"/>
          </p:cNvSpPr>
          <p:nvPr/>
        </p:nvSpPr>
        <p:spPr bwMode="auto">
          <a:xfrm>
            <a:off x="1693032" y="1835192"/>
            <a:ext cx="274324" cy="0"/>
          </a:xfrm>
          <a:prstGeom prst="line">
            <a:avLst/>
          </a:prstGeom>
          <a:noFill/>
          <a:ln w="9525">
            <a:solidFill>
              <a:schemeClr val="tx1"/>
            </a:solidFill>
            <a:round/>
            <a:headEnd/>
            <a:tailEnd type="none" w="lg" len="lg"/>
          </a:ln>
        </p:spPr>
        <p:txBody>
          <a:bodyPr/>
          <a:lstStyle/>
          <a:p>
            <a:endParaRPr lang="zh-CN" altLang="en-US" sz="1400">
              <a:solidFill>
                <a:schemeClr val="accent1">
                  <a:lumMod val="50000"/>
                </a:schemeClr>
              </a:solidFill>
              <a:ea typeface="+mn-ea"/>
            </a:endParaRPr>
          </a:p>
        </p:txBody>
      </p:sp>
      <p:sp>
        <p:nvSpPr>
          <p:cNvPr id="44098" name="Line 67"/>
          <p:cNvSpPr>
            <a:spLocks noChangeShapeType="1"/>
          </p:cNvSpPr>
          <p:nvPr/>
        </p:nvSpPr>
        <p:spPr bwMode="auto">
          <a:xfrm>
            <a:off x="1758078" y="2283443"/>
            <a:ext cx="209278" cy="0"/>
          </a:xfrm>
          <a:prstGeom prst="line">
            <a:avLst/>
          </a:prstGeom>
          <a:noFill/>
          <a:ln w="9525">
            <a:solidFill>
              <a:schemeClr val="tx1"/>
            </a:solidFill>
            <a:round/>
            <a:headEnd/>
            <a:tailEnd type="none" w="lg" len="lg"/>
          </a:ln>
        </p:spPr>
        <p:txBody>
          <a:bodyPr/>
          <a:lstStyle/>
          <a:p>
            <a:endParaRPr lang="zh-CN" altLang="en-US" sz="1400">
              <a:solidFill>
                <a:schemeClr val="accent1">
                  <a:lumMod val="50000"/>
                </a:schemeClr>
              </a:solidFill>
              <a:ea typeface="+mn-ea"/>
            </a:endParaRPr>
          </a:p>
        </p:txBody>
      </p:sp>
      <p:sp>
        <p:nvSpPr>
          <p:cNvPr id="44099" name="Rectangle 68"/>
          <p:cNvSpPr>
            <a:spLocks noChangeArrowheads="1"/>
          </p:cNvSpPr>
          <p:nvPr/>
        </p:nvSpPr>
        <p:spPr bwMode="auto">
          <a:xfrm>
            <a:off x="4754429" y="1961042"/>
            <a:ext cx="1141659" cy="307777"/>
          </a:xfrm>
          <a:prstGeom prst="rect">
            <a:avLst/>
          </a:prstGeom>
          <a:noFill/>
          <a:ln w="9525">
            <a:noFill/>
            <a:miter lim="800000"/>
            <a:headEnd/>
            <a:tailEnd/>
          </a:ln>
        </p:spPr>
        <p:txBody>
          <a:bodyPr wrap="none">
            <a:spAutoFit/>
          </a:bodyPr>
          <a:lstStyle/>
          <a:p>
            <a:r>
              <a:rPr lang="en-US" altLang="zh-CN" sz="1400" u="none" dirty="0">
                <a:solidFill>
                  <a:schemeClr val="accent1">
                    <a:lumMod val="50000"/>
                  </a:schemeClr>
                </a:solidFill>
                <a:ea typeface="+mn-ea"/>
              </a:rPr>
              <a:t>PC</a:t>
            </a:r>
            <a:r>
              <a:rPr lang="zh-CN" altLang="en-US" sz="1400" u="none" dirty="0">
                <a:solidFill>
                  <a:schemeClr val="accent1">
                    <a:lumMod val="50000"/>
                  </a:schemeClr>
                </a:solidFill>
                <a:ea typeface="+mn-ea"/>
              </a:rPr>
              <a:t>仿真终端</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内容占位符 2"/>
          <p:cNvSpPr>
            <a:spLocks noGrp="1"/>
          </p:cNvSpPr>
          <p:nvPr>
            <p:ph idx="4294967295"/>
          </p:nvPr>
        </p:nvSpPr>
        <p:spPr>
          <a:xfrm>
            <a:off x="449280" y="827896"/>
            <a:ext cx="6623050" cy="3816350"/>
          </a:xfrm>
        </p:spPr>
        <p:txBody>
          <a:bodyPr/>
          <a:lstStyle/>
          <a:p>
            <a:pPr>
              <a:lnSpc>
                <a:spcPct val="150000"/>
              </a:lnSpc>
              <a:buNone/>
            </a:pPr>
            <a:r>
              <a:rPr lang="zh-CN" altLang="en-US" b="1" kern="1200" dirty="0">
                <a:solidFill>
                  <a:srgbClr val="007D7A"/>
                </a:solidFill>
                <a:latin typeface="Times New Roman" pitchFamily="18" charset="0"/>
                <a:ea typeface="+mj-ea"/>
                <a:cs typeface="Times New Roman" pitchFamily="18" charset="0"/>
              </a:rPr>
              <a:t>电子商务所覆盖的业务范围</a:t>
            </a:r>
            <a:r>
              <a:rPr lang="zh-CN" altLang="en-US" b="1" kern="1200" dirty="0" smtClean="0">
                <a:solidFill>
                  <a:srgbClr val="007D7A"/>
                </a:solidFill>
                <a:latin typeface="Times New Roman" pitchFamily="18" charset="0"/>
                <a:ea typeface="+mj-ea"/>
                <a:cs typeface="Times New Roman" pitchFamily="18" charset="0"/>
              </a:rPr>
              <a:t>主要包括</a:t>
            </a:r>
            <a:endParaRPr lang="en-US" altLang="zh-CN" sz="1200" b="1" u="sng" dirty="0">
              <a:solidFill>
                <a:srgbClr val="2D2DB9"/>
              </a:solidFill>
              <a:latin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信息</a:t>
            </a:r>
            <a:r>
              <a:rPr lang="zh-CN" altLang="en-US" sz="2000" kern="1200" dirty="0">
                <a:solidFill>
                  <a:srgbClr val="1A3868"/>
                </a:solidFill>
                <a:latin typeface="Times New Roman" pitchFamily="18" charset="0"/>
                <a:ea typeface="微软雅黑" pitchFamily="34" charset="-122"/>
                <a:cs typeface="Times New Roman" pitchFamily="18" charset="0"/>
              </a:rPr>
              <a:t>的传递与交换</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网上</a:t>
            </a:r>
            <a:r>
              <a:rPr lang="zh-CN" altLang="en-US" sz="2000" kern="1200" dirty="0">
                <a:solidFill>
                  <a:srgbClr val="1A3868"/>
                </a:solidFill>
                <a:latin typeface="Times New Roman" pitchFamily="18" charset="0"/>
                <a:ea typeface="微软雅黑" pitchFamily="34" charset="-122"/>
                <a:cs typeface="Times New Roman" pitchFamily="18" charset="0"/>
              </a:rPr>
              <a:t>订货与交易</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C00000"/>
                </a:solidFill>
                <a:latin typeface="Times New Roman" pitchFamily="18" charset="0"/>
                <a:ea typeface="微软雅黑" pitchFamily="34" charset="-122"/>
                <a:cs typeface="Times New Roman" pitchFamily="18" charset="0"/>
              </a:rPr>
              <a:t>网上</a:t>
            </a:r>
            <a:r>
              <a:rPr lang="zh-CN" altLang="en-US" sz="2000" kern="1200" dirty="0">
                <a:solidFill>
                  <a:srgbClr val="C00000"/>
                </a:solidFill>
                <a:latin typeface="Times New Roman" pitchFamily="18" charset="0"/>
                <a:ea typeface="微软雅黑" pitchFamily="34" charset="-122"/>
                <a:cs typeface="Times New Roman" pitchFamily="18" charset="0"/>
              </a:rPr>
              <a:t>认证与支付</a:t>
            </a:r>
            <a:endParaRPr lang="en-US" altLang="zh-CN" sz="2000" kern="1200" dirty="0">
              <a:solidFill>
                <a:srgbClr val="C00000"/>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商品</a:t>
            </a:r>
            <a:r>
              <a:rPr lang="zh-CN" altLang="en-US" sz="2000" kern="1200" dirty="0">
                <a:solidFill>
                  <a:srgbClr val="1A3868"/>
                </a:solidFill>
                <a:latin typeface="Times New Roman" pitchFamily="18" charset="0"/>
                <a:ea typeface="微软雅黑" pitchFamily="34" charset="-122"/>
                <a:cs typeface="Times New Roman" pitchFamily="18" charset="0"/>
              </a:rPr>
              <a:t>的运输与配送</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商品</a:t>
            </a:r>
            <a:r>
              <a:rPr lang="zh-CN" altLang="en-US" sz="2000" kern="1200" dirty="0">
                <a:solidFill>
                  <a:srgbClr val="1A3868"/>
                </a:solidFill>
                <a:latin typeface="Times New Roman" pitchFamily="18" charset="0"/>
                <a:ea typeface="微软雅黑" pitchFamily="34" charset="-122"/>
                <a:cs typeface="Times New Roman" pitchFamily="18" charset="0"/>
              </a:rPr>
              <a:t>的售前与售后服务</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50000"/>
              </a:lnSpc>
              <a:buFontTx/>
              <a:buNone/>
            </a:pPr>
            <a:r>
              <a:rPr lang="en-US" altLang="zh-CN" sz="2000" kern="1200" dirty="0" smtClean="0">
                <a:solidFill>
                  <a:srgbClr val="1A3868"/>
                </a:solidFill>
                <a:latin typeface="Times New Roman" pitchFamily="18" charset="0"/>
                <a:ea typeface="微软雅黑" pitchFamily="34" charset="-122"/>
                <a:cs typeface="Times New Roman" pitchFamily="18" charset="0"/>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企业</a:t>
            </a:r>
            <a:r>
              <a:rPr lang="zh-CN" altLang="en-US" sz="2000" kern="1200" dirty="0">
                <a:solidFill>
                  <a:srgbClr val="1A3868"/>
                </a:solidFill>
                <a:latin typeface="Times New Roman" pitchFamily="18" charset="0"/>
                <a:ea typeface="微软雅黑" pitchFamily="34" charset="-122"/>
                <a:cs typeface="Times New Roman" pitchFamily="18" charset="0"/>
              </a:rPr>
              <a:t>之间的资源共享</a:t>
            </a:r>
          </a:p>
        </p:txBody>
      </p:sp>
      <p:sp>
        <p:nvSpPr>
          <p:cNvPr id="186372" name="AutoShape 4"/>
          <p:cNvSpPr>
            <a:spLocks noChangeArrowheads="1"/>
          </p:cNvSpPr>
          <p:nvPr/>
        </p:nvSpPr>
        <p:spPr bwMode="auto">
          <a:xfrm>
            <a:off x="2786050" y="1632748"/>
            <a:ext cx="3286147" cy="1264980"/>
          </a:xfrm>
          <a:prstGeom prst="cloudCallout">
            <a:avLst>
              <a:gd name="adj1" fmla="val -55097"/>
              <a:gd name="adj2" fmla="val 38977"/>
            </a:avLst>
          </a:prstGeom>
          <a:solidFill>
            <a:schemeClr val="accent5">
              <a:lumMod val="50000"/>
            </a:schemeClr>
          </a:solidFill>
          <a:ln w="9525">
            <a:noFill/>
            <a:miter lim="800000"/>
            <a:headEnd/>
            <a:tailEnd/>
          </a:ln>
          <a:effectLst>
            <a:softEdge rad="12700"/>
          </a:effectLst>
        </p:spPr>
        <p:txBody>
          <a:bodyPr wrap="square">
            <a:spAutoFit/>
          </a:bodyPr>
          <a:lstStyle/>
          <a:p>
            <a:pPr algn="ctr" eaLnBrk="0" hangingPunct="0"/>
            <a:r>
              <a:rPr lang="zh-CN" altLang="en-US" sz="2400" u="none" dirty="0">
                <a:solidFill>
                  <a:srgbClr val="FFFF00"/>
                </a:solidFill>
                <a:ea typeface="+mn-ea"/>
              </a:rPr>
              <a:t>网络安全技术</a:t>
            </a:r>
          </a:p>
          <a:p>
            <a:pPr algn="ctr" eaLnBrk="0" hangingPunct="0"/>
            <a:r>
              <a:rPr lang="zh-CN" altLang="en-US" sz="2400" u="none" dirty="0">
                <a:solidFill>
                  <a:srgbClr val="FFFF00"/>
                </a:solidFill>
                <a:ea typeface="+mn-ea"/>
              </a:rPr>
              <a:t>至关重要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checkerboard(across)">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标题 1"/>
          <p:cNvSpPr>
            <a:spLocks noGrp="1"/>
          </p:cNvSpPr>
          <p:nvPr>
            <p:ph type="title" idx="4294967295"/>
          </p:nvPr>
        </p:nvSpPr>
        <p:spPr>
          <a:xfrm>
            <a:off x="250825" y="573703"/>
            <a:ext cx="64293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典型的电子商务系统结构</a:t>
            </a:r>
          </a:p>
        </p:txBody>
      </p:sp>
      <p:sp>
        <p:nvSpPr>
          <p:cNvPr id="1874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87398" name="Object 1"/>
          <p:cNvGraphicFramePr>
            <a:graphicFrameLocks noChangeAspect="1"/>
          </p:cNvGraphicFramePr>
          <p:nvPr/>
        </p:nvGraphicFramePr>
        <p:xfrm>
          <a:off x="285720" y="929470"/>
          <a:ext cx="6072230" cy="4070543"/>
        </p:xfrm>
        <a:graphic>
          <a:graphicData uri="http://schemas.openxmlformats.org/presentationml/2006/ole">
            <p:oleObj spid="_x0000_s226306" name="Visio" r:id="rId4" imgW="4786709" imgH="3986449" progId="">
              <p:embed/>
            </p:oleObj>
          </a:graphicData>
        </a:graphic>
      </p:graphicFrame>
      <p:sp>
        <p:nvSpPr>
          <p:cNvPr id="187404" name="Rectangle 8"/>
          <p:cNvSpPr>
            <a:spLocks noChangeArrowheads="1"/>
          </p:cNvSpPr>
          <p:nvPr/>
        </p:nvSpPr>
        <p:spPr bwMode="auto">
          <a:xfrm>
            <a:off x="500034" y="1631954"/>
            <a:ext cx="1143008" cy="3214710"/>
          </a:xfrm>
          <a:prstGeom prst="rect">
            <a:avLst/>
          </a:prstGeom>
          <a:noFill/>
          <a:ln w="28575" algn="ctr">
            <a:solidFill>
              <a:schemeClr val="accent1"/>
            </a:solidFill>
            <a:miter lim="800000"/>
            <a:headEnd/>
            <a:tailEnd/>
          </a:ln>
        </p:spPr>
        <p:txBody>
          <a:bodyPr wrap="none" anchor="ctr"/>
          <a:lstStyle/>
          <a:p>
            <a:endParaRPr lang="zh-CN" altLang="en-US"/>
          </a:p>
        </p:txBody>
      </p:sp>
      <p:sp>
        <p:nvSpPr>
          <p:cNvPr id="187405" name="Rectangle 9"/>
          <p:cNvSpPr>
            <a:spLocks noChangeArrowheads="1"/>
          </p:cNvSpPr>
          <p:nvPr/>
        </p:nvSpPr>
        <p:spPr bwMode="auto">
          <a:xfrm>
            <a:off x="2214546" y="1643850"/>
            <a:ext cx="1143008" cy="3214710"/>
          </a:xfrm>
          <a:prstGeom prst="rect">
            <a:avLst/>
          </a:prstGeom>
          <a:noFill/>
          <a:ln w="28575" algn="ctr">
            <a:solidFill>
              <a:srgbClr val="FF0000"/>
            </a:solidFill>
            <a:miter lim="800000"/>
            <a:headEnd/>
            <a:tailEnd/>
          </a:ln>
        </p:spPr>
        <p:txBody>
          <a:bodyPr wrap="none" anchor="ctr"/>
          <a:lstStyle/>
          <a:p>
            <a:pPr algn="ctr" eaLnBrk="0" hangingPunct="0"/>
            <a:endParaRPr lang="zh-CN" altLang="en-US" sz="2400" u="none">
              <a:solidFill>
                <a:srgbClr val="FF0000"/>
              </a:solidFill>
              <a:latin typeface="微软雅黑" pitchFamily="34" charset="-122"/>
            </a:endParaRPr>
          </a:p>
        </p:txBody>
      </p:sp>
      <p:sp>
        <p:nvSpPr>
          <p:cNvPr id="187406" name="Rectangle 10"/>
          <p:cNvSpPr>
            <a:spLocks noChangeArrowheads="1"/>
          </p:cNvSpPr>
          <p:nvPr/>
        </p:nvSpPr>
        <p:spPr bwMode="auto">
          <a:xfrm>
            <a:off x="4643439" y="1631954"/>
            <a:ext cx="1143008" cy="3214710"/>
          </a:xfrm>
          <a:prstGeom prst="rect">
            <a:avLst/>
          </a:prstGeom>
          <a:noFill/>
          <a:ln w="28575" algn="ctr">
            <a:solidFill>
              <a:schemeClr val="hlink"/>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7404"/>
                                        </p:tgtEl>
                                        <p:attrNameLst>
                                          <p:attrName>style.visibility</p:attrName>
                                        </p:attrNameLst>
                                      </p:cBhvr>
                                      <p:to>
                                        <p:strVal val="visible"/>
                                      </p:to>
                                    </p:set>
                                    <p:animEffect transition="in" filter="blinds(vertical)">
                                      <p:cBhvr>
                                        <p:cTn id="7" dur="500"/>
                                        <p:tgtEl>
                                          <p:spTgt spid="187404"/>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87405"/>
                                        </p:tgtEl>
                                        <p:attrNameLst>
                                          <p:attrName>style.visibility</p:attrName>
                                        </p:attrNameLst>
                                      </p:cBhvr>
                                      <p:to>
                                        <p:strVal val="visible"/>
                                      </p:to>
                                    </p:set>
                                    <p:animEffect transition="in" filter="blinds(vertical)">
                                      <p:cBhvr>
                                        <p:cTn id="10" dur="500"/>
                                        <p:tgtEl>
                                          <p:spTgt spid="18740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87406"/>
                                        </p:tgtEl>
                                        <p:attrNameLst>
                                          <p:attrName>style.visibility</p:attrName>
                                        </p:attrNameLst>
                                      </p:cBhvr>
                                      <p:to>
                                        <p:strVal val="visible"/>
                                      </p:to>
                                    </p:set>
                                    <p:animEffect transition="in" filter="blinds(vertical)">
                                      <p:cBhvr>
                                        <p:cTn id="13" dur="500"/>
                                        <p:tgtEl>
                                          <p:spTgt spid="187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animBg="1"/>
      <p:bldP spid="187405" grpId="0" animBg="1"/>
      <p:bldP spid="18740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标题 1"/>
          <p:cNvSpPr>
            <a:spLocks noGrp="1"/>
          </p:cNvSpPr>
          <p:nvPr>
            <p:ph type="title" idx="4294967295"/>
          </p:nvPr>
        </p:nvSpPr>
        <p:spPr>
          <a:xfrm>
            <a:off x="428641" y="643718"/>
            <a:ext cx="64293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3. </a:t>
            </a:r>
            <a:r>
              <a:rPr lang="zh-CN" altLang="en-US" sz="2400" kern="1200" dirty="0" smtClean="0">
                <a:solidFill>
                  <a:srgbClr val="007D7A"/>
                </a:solidFill>
                <a:latin typeface="Times New Roman" pitchFamily="18" charset="0"/>
                <a:cs typeface="Times New Roman" pitchFamily="18" charset="0"/>
              </a:rPr>
              <a:t>电子</a:t>
            </a:r>
            <a:r>
              <a:rPr lang="zh-CN" altLang="en-US" sz="2400" kern="1200" dirty="0">
                <a:solidFill>
                  <a:srgbClr val="007D7A"/>
                </a:solidFill>
                <a:latin typeface="Times New Roman" pitchFamily="18" charset="0"/>
                <a:cs typeface="Times New Roman" pitchFamily="18" charset="0"/>
              </a:rPr>
              <a:t>政务应用</a:t>
            </a:r>
          </a:p>
        </p:txBody>
      </p:sp>
      <p:sp>
        <p:nvSpPr>
          <p:cNvPr id="193538" name="内容占位符 2"/>
          <p:cNvSpPr>
            <a:spLocks noGrp="1"/>
          </p:cNvSpPr>
          <p:nvPr>
            <p:ph idx="4294967295"/>
          </p:nvPr>
        </p:nvSpPr>
        <p:spPr>
          <a:xfrm>
            <a:off x="357188" y="1343830"/>
            <a:ext cx="5500696" cy="3657600"/>
          </a:xfrm>
        </p:spPr>
        <p:txBody>
          <a:bodyPr/>
          <a:lstStyle/>
          <a:p>
            <a:pPr marL="269875" indent="-269875">
              <a:lnSpc>
                <a:spcPct val="110000"/>
              </a:lnSpc>
              <a:spcBef>
                <a:spcPts val="600"/>
              </a:spcBef>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电子</a:t>
            </a:r>
            <a:r>
              <a:rPr lang="zh-CN" altLang="en-US" sz="2000" kern="1200" dirty="0">
                <a:solidFill>
                  <a:srgbClr val="1A3868"/>
                </a:solidFill>
                <a:latin typeface="Times New Roman" pitchFamily="18" charset="0"/>
                <a:ea typeface="微软雅黑" pitchFamily="34" charset="-122"/>
                <a:cs typeface="Times New Roman" pitchFamily="18" charset="0"/>
              </a:rPr>
              <a:t>政务通过灵活应用信息技术，实现全部</a:t>
            </a:r>
            <a:r>
              <a:rPr lang="zh-CN" altLang="en-US" sz="2000" kern="1200" dirty="0">
                <a:solidFill>
                  <a:srgbClr val="C00000"/>
                </a:solidFill>
                <a:latin typeface="Times New Roman" pitchFamily="18" charset="0"/>
                <a:ea typeface="微软雅黑" pitchFamily="34" charset="-122"/>
                <a:cs typeface="Times New Roman" pitchFamily="18" charset="0"/>
              </a:rPr>
              <a:t>政府业务处理电子化</a:t>
            </a:r>
            <a:r>
              <a:rPr lang="zh-CN" altLang="en-US" sz="2000" kern="1200" dirty="0">
                <a:solidFill>
                  <a:srgbClr val="1A3868"/>
                </a:solidFill>
                <a:latin typeface="Times New Roman" pitchFamily="18" charset="0"/>
                <a:ea typeface="微软雅黑" pitchFamily="34" charset="-122"/>
                <a:cs typeface="Times New Roman" pitchFamily="18" charset="0"/>
              </a:rPr>
              <a:t>，达到高效、方便、透明地处理</a:t>
            </a:r>
            <a:r>
              <a:rPr lang="zh-CN" altLang="en-US" sz="2000" kern="1200" dirty="0">
                <a:solidFill>
                  <a:srgbClr val="C00000"/>
                </a:solidFill>
                <a:latin typeface="Times New Roman" pitchFamily="18" charset="0"/>
                <a:ea typeface="微软雅黑" pitchFamily="34" charset="-122"/>
                <a:cs typeface="Times New Roman" pitchFamily="18" charset="0"/>
              </a:rPr>
              <a:t>政府机关之间，政府与企业、社会公众</a:t>
            </a:r>
            <a:r>
              <a:rPr lang="zh-CN" altLang="en-US" sz="2000" kern="1200" dirty="0">
                <a:solidFill>
                  <a:srgbClr val="1A3868"/>
                </a:solidFill>
                <a:latin typeface="Times New Roman" pitchFamily="18" charset="0"/>
                <a:ea typeface="微软雅黑" pitchFamily="34" charset="-122"/>
                <a:cs typeface="Times New Roman" pitchFamily="18" charset="0"/>
              </a:rPr>
              <a:t>的全部业务服务的目的。</a:t>
            </a:r>
          </a:p>
          <a:p>
            <a:pPr marL="269875" indent="-269875">
              <a:lnSpc>
                <a:spcPct val="110000"/>
              </a:lnSpc>
              <a:spcBef>
                <a:spcPts val="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电子政务服务的主要内容：</a:t>
            </a: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发布政府</a:t>
            </a:r>
            <a:r>
              <a:rPr lang="zh-CN" altLang="en-US" kern="1200" dirty="0" smtClean="0">
                <a:solidFill>
                  <a:srgbClr val="1A3868"/>
                </a:solidFill>
                <a:latin typeface="Times New Roman" pitchFamily="18" charset="0"/>
                <a:ea typeface="微软雅黑" pitchFamily="34" charset="-122"/>
                <a:cs typeface="Times New Roman" pitchFamily="18" charset="0"/>
              </a:rPr>
              <a:t>信息</a:t>
            </a:r>
            <a:endParaRPr lang="zh-CN" altLang="en-US" kern="1200" dirty="0">
              <a:solidFill>
                <a:srgbClr val="1A3868"/>
              </a:solidFill>
              <a:latin typeface="Times New Roman" pitchFamily="18" charset="0"/>
              <a:ea typeface="微软雅黑" pitchFamily="34" charset="-122"/>
              <a:cs typeface="Times New Roman" pitchFamily="18" charset="0"/>
            </a:endParaRP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对政府与公众之间的事务进行互动</a:t>
            </a:r>
            <a:r>
              <a:rPr lang="zh-CN" altLang="en-US" kern="1200" dirty="0" smtClean="0">
                <a:solidFill>
                  <a:srgbClr val="1A3868"/>
                </a:solidFill>
                <a:latin typeface="Times New Roman" pitchFamily="18" charset="0"/>
                <a:ea typeface="微软雅黑" pitchFamily="34" charset="-122"/>
                <a:cs typeface="Times New Roman" pitchFamily="18" charset="0"/>
              </a:rPr>
              <a:t>处理</a:t>
            </a:r>
            <a:endParaRPr lang="zh-CN" altLang="en-US" kern="1200" dirty="0">
              <a:solidFill>
                <a:srgbClr val="1A3868"/>
              </a:solidFill>
              <a:latin typeface="Times New Roman" pitchFamily="18" charset="0"/>
              <a:ea typeface="微软雅黑" pitchFamily="34" charset="-122"/>
              <a:cs typeface="Times New Roman" pitchFamily="18" charset="0"/>
            </a:endParaRP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政府机构内部实现</a:t>
            </a:r>
            <a:r>
              <a:rPr lang="zh-CN" altLang="en-US" kern="1200" dirty="0" smtClean="0">
                <a:solidFill>
                  <a:srgbClr val="1A3868"/>
                </a:solidFill>
                <a:latin typeface="Times New Roman" pitchFamily="18" charset="0"/>
                <a:ea typeface="微软雅黑" pitchFamily="34" charset="-122"/>
                <a:cs typeface="Times New Roman" pitchFamily="18" charset="0"/>
              </a:rPr>
              <a:t>办公自动化</a:t>
            </a:r>
            <a:endParaRPr lang="zh-CN" altLang="en-US" kern="1200" dirty="0">
              <a:solidFill>
                <a:srgbClr val="1A3868"/>
              </a:solidFill>
              <a:latin typeface="Times New Roman" pitchFamily="18" charset="0"/>
              <a:ea typeface="微软雅黑" pitchFamily="34" charset="-122"/>
              <a:cs typeface="Times New Roman" pitchFamily="18" charset="0"/>
            </a:endParaRPr>
          </a:p>
          <a:p>
            <a:pPr marL="358775" lvl="1" indent="-179388">
              <a:lnSpc>
                <a:spcPct val="120000"/>
              </a:lnSpc>
              <a:spcBef>
                <a:spcPts val="0"/>
              </a:spcBef>
              <a:spcAft>
                <a:spcPts val="0"/>
              </a:spcAft>
            </a:pPr>
            <a:r>
              <a:rPr lang="zh-CN" altLang="en-US" kern="1200" dirty="0">
                <a:solidFill>
                  <a:srgbClr val="1A3868"/>
                </a:solidFill>
                <a:latin typeface="Times New Roman" pitchFamily="18" charset="0"/>
                <a:ea typeface="微软雅黑" pitchFamily="34" charset="-122"/>
                <a:cs typeface="Times New Roman" pitchFamily="18" charset="0"/>
              </a:rPr>
              <a:t>获取机构内的工作信息和机构外的业务</a:t>
            </a:r>
            <a:r>
              <a:rPr lang="zh-CN" altLang="en-US" kern="1200" dirty="0" smtClean="0">
                <a:solidFill>
                  <a:srgbClr val="1A3868"/>
                </a:solidFill>
                <a:latin typeface="Times New Roman" pitchFamily="18" charset="0"/>
                <a:ea typeface="微软雅黑" pitchFamily="34" charset="-122"/>
                <a:cs typeface="Times New Roman" pitchFamily="18" charset="0"/>
              </a:rPr>
              <a:t>信息</a:t>
            </a:r>
            <a:endParaRPr lang="en-US" altLang="zh-CN"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3538">
                                            <p:txEl>
                                              <p:pRg st="1" end="1"/>
                                            </p:txEl>
                                          </p:spTgt>
                                        </p:tgtEl>
                                        <p:attrNameLst>
                                          <p:attrName>style.visibility</p:attrName>
                                        </p:attrNameLst>
                                      </p:cBhvr>
                                      <p:to>
                                        <p:strVal val="visible"/>
                                      </p:to>
                                    </p:set>
                                    <p:animEffect transition="in" filter="blinds(horizontal)">
                                      <p:cBhvr>
                                        <p:cTn id="7" dur="500"/>
                                        <p:tgtEl>
                                          <p:spTgt spid="19353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3538">
                                            <p:txEl>
                                              <p:pRg st="2" end="2"/>
                                            </p:txEl>
                                          </p:spTgt>
                                        </p:tgtEl>
                                        <p:attrNameLst>
                                          <p:attrName>style.visibility</p:attrName>
                                        </p:attrNameLst>
                                      </p:cBhvr>
                                      <p:to>
                                        <p:strVal val="visible"/>
                                      </p:to>
                                    </p:set>
                                    <p:animEffect transition="in" filter="blinds(horizontal)">
                                      <p:cBhvr>
                                        <p:cTn id="10" dur="500"/>
                                        <p:tgtEl>
                                          <p:spTgt spid="19353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3538">
                                            <p:txEl>
                                              <p:pRg st="3" end="3"/>
                                            </p:txEl>
                                          </p:spTgt>
                                        </p:tgtEl>
                                        <p:attrNameLst>
                                          <p:attrName>style.visibility</p:attrName>
                                        </p:attrNameLst>
                                      </p:cBhvr>
                                      <p:to>
                                        <p:strVal val="visible"/>
                                      </p:to>
                                    </p:set>
                                    <p:animEffect transition="in" filter="blinds(horizontal)">
                                      <p:cBhvr>
                                        <p:cTn id="13" dur="500"/>
                                        <p:tgtEl>
                                          <p:spTgt spid="193538">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3538">
                                            <p:txEl>
                                              <p:pRg st="4" end="4"/>
                                            </p:txEl>
                                          </p:spTgt>
                                        </p:tgtEl>
                                        <p:attrNameLst>
                                          <p:attrName>style.visibility</p:attrName>
                                        </p:attrNameLst>
                                      </p:cBhvr>
                                      <p:to>
                                        <p:strVal val="visible"/>
                                      </p:to>
                                    </p:set>
                                    <p:animEffect transition="in" filter="blinds(horizontal)">
                                      <p:cBhvr>
                                        <p:cTn id="16" dur="500"/>
                                        <p:tgtEl>
                                          <p:spTgt spid="193538">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3538">
                                            <p:txEl>
                                              <p:pRg st="5" end="5"/>
                                            </p:txEl>
                                          </p:spTgt>
                                        </p:tgtEl>
                                        <p:attrNameLst>
                                          <p:attrName>style.visibility</p:attrName>
                                        </p:attrNameLst>
                                      </p:cBhvr>
                                      <p:to>
                                        <p:strVal val="visible"/>
                                      </p:to>
                                    </p:set>
                                    <p:animEffect transition="in" filter="blinds(horizontal)">
                                      <p:cBhvr>
                                        <p:cTn id="19" dur="500"/>
                                        <p:tgtEl>
                                          <p:spTgt spid="1935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1" name="标题 1"/>
          <p:cNvSpPr>
            <a:spLocks noGrp="1"/>
          </p:cNvSpPr>
          <p:nvPr>
            <p:ph type="title" idx="4294967295"/>
          </p:nvPr>
        </p:nvSpPr>
        <p:spPr>
          <a:xfrm>
            <a:off x="328639" y="715156"/>
            <a:ext cx="80295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电子政务系统的基本结构</a:t>
            </a:r>
          </a:p>
        </p:txBody>
      </p:sp>
      <p:sp>
        <p:nvSpPr>
          <p:cNvPr id="1904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90470" name="Object 1"/>
          <p:cNvGraphicFramePr>
            <a:graphicFrameLocks noChangeAspect="1"/>
          </p:cNvGraphicFramePr>
          <p:nvPr/>
        </p:nvGraphicFramePr>
        <p:xfrm>
          <a:off x="465139" y="1572412"/>
          <a:ext cx="5964249" cy="2829214"/>
        </p:xfrm>
        <a:graphic>
          <a:graphicData uri="http://schemas.openxmlformats.org/presentationml/2006/ole">
            <p:oleObj spid="_x0000_s227330" name="Visio" r:id="rId4" imgW="3678035" imgH="1744695"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5" name="标题 1"/>
          <p:cNvSpPr>
            <a:spLocks noGrp="1"/>
          </p:cNvSpPr>
          <p:nvPr>
            <p:ph type="title" idx="4294967295"/>
          </p:nvPr>
        </p:nvSpPr>
        <p:spPr>
          <a:xfrm>
            <a:off x="357158" y="643724"/>
            <a:ext cx="80295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远程</a:t>
            </a:r>
            <a:r>
              <a:rPr lang="zh-CN" altLang="en-US" sz="2400" kern="1200" dirty="0">
                <a:solidFill>
                  <a:srgbClr val="007D7A"/>
                </a:solidFill>
                <a:latin typeface="Times New Roman" pitchFamily="18" charset="0"/>
                <a:cs typeface="Times New Roman" pitchFamily="18" charset="0"/>
              </a:rPr>
              <a:t>教育应用</a:t>
            </a:r>
          </a:p>
        </p:txBody>
      </p:sp>
      <p:sp>
        <p:nvSpPr>
          <p:cNvPr id="1914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91494" name="Object 1"/>
          <p:cNvGraphicFramePr>
            <a:graphicFrameLocks noChangeAspect="1"/>
          </p:cNvGraphicFramePr>
          <p:nvPr/>
        </p:nvGraphicFramePr>
        <p:xfrm>
          <a:off x="393702" y="1475597"/>
          <a:ext cx="6035686" cy="3050749"/>
        </p:xfrm>
        <a:graphic>
          <a:graphicData uri="http://schemas.openxmlformats.org/presentationml/2006/ole">
            <p:oleObj spid="_x0000_s228354" name="Visio" r:id="rId4" imgW="4900803" imgH="2165604" progId="">
              <p:embed/>
            </p:oleObj>
          </a:graphicData>
        </a:graphic>
      </p:graphicFrame>
      <p:sp>
        <p:nvSpPr>
          <p:cNvPr id="191501" name="Rectangle 13"/>
          <p:cNvSpPr>
            <a:spLocks noChangeArrowheads="1"/>
          </p:cNvSpPr>
          <p:nvPr/>
        </p:nvSpPr>
        <p:spPr bwMode="auto">
          <a:xfrm>
            <a:off x="406522" y="4150674"/>
            <a:ext cx="3379660" cy="707886"/>
          </a:xfrm>
          <a:prstGeom prst="rect">
            <a:avLst/>
          </a:prstGeom>
          <a:noFill/>
          <a:ln w="9525">
            <a:noFill/>
            <a:miter lim="800000"/>
            <a:headEnd/>
            <a:tailEnd/>
          </a:ln>
        </p:spPr>
        <p:txBody>
          <a:bodyPr wrap="square">
            <a:spAutoFit/>
          </a:bodyPr>
          <a:lstStyle/>
          <a:p>
            <a:r>
              <a:rPr lang="en-US" altLang="zh-CN" sz="2000" u="none" dirty="0" smtClean="0">
                <a:solidFill>
                  <a:schemeClr val="accent1">
                    <a:lumMod val="50000"/>
                  </a:schemeClr>
                </a:solidFill>
              </a:rPr>
              <a:t>MOOC</a:t>
            </a:r>
          </a:p>
          <a:p>
            <a:r>
              <a:rPr lang="en-US" altLang="zh-CN" sz="2000" u="none" dirty="0" smtClean="0">
                <a:solidFill>
                  <a:schemeClr val="accent1">
                    <a:lumMod val="50000"/>
                  </a:schemeClr>
                </a:solidFill>
              </a:rPr>
              <a:t>massive open online courses</a:t>
            </a:r>
            <a:endParaRPr lang="en-US" altLang="zh-CN" sz="2000" u="none"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501"/>
                                        </p:tgtEl>
                                        <p:attrNameLst>
                                          <p:attrName>style.visibility</p:attrName>
                                        </p:attrNameLst>
                                      </p:cBhvr>
                                      <p:to>
                                        <p:strVal val="visible"/>
                                      </p:to>
                                    </p:set>
                                    <p:anim calcmode="lin" valueType="num">
                                      <p:cBhvr additive="base">
                                        <p:cTn id="7" dur="500" fill="hold"/>
                                        <p:tgtEl>
                                          <p:spTgt spid="191501"/>
                                        </p:tgtEl>
                                        <p:attrNameLst>
                                          <p:attrName>ppt_x</p:attrName>
                                        </p:attrNameLst>
                                      </p:cBhvr>
                                      <p:tavLst>
                                        <p:tav tm="0">
                                          <p:val>
                                            <p:strVal val="#ppt_x"/>
                                          </p:val>
                                        </p:tav>
                                        <p:tav tm="100000">
                                          <p:val>
                                            <p:strVal val="#ppt_x"/>
                                          </p:val>
                                        </p:tav>
                                      </p:tavLst>
                                    </p:anim>
                                    <p:anim calcmode="lin" valueType="num">
                                      <p:cBhvr additive="base">
                                        <p:cTn id="8" dur="500" fill="hold"/>
                                        <p:tgtEl>
                                          <p:spTgt spid="191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标题 1"/>
          <p:cNvSpPr>
            <a:spLocks noGrp="1"/>
          </p:cNvSpPr>
          <p:nvPr>
            <p:ph type="title" idx="4294967295"/>
          </p:nvPr>
        </p:nvSpPr>
        <p:spPr>
          <a:xfrm>
            <a:off x="357203" y="858063"/>
            <a:ext cx="6429375" cy="614362"/>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5. </a:t>
            </a:r>
            <a:r>
              <a:rPr lang="zh-CN" altLang="en-US" sz="2400" kern="1200" dirty="0" smtClean="0">
                <a:solidFill>
                  <a:srgbClr val="007D7A"/>
                </a:solidFill>
                <a:latin typeface="Times New Roman" pitchFamily="18" charset="0"/>
                <a:cs typeface="Times New Roman" pitchFamily="18" charset="0"/>
              </a:rPr>
              <a:t>远程</a:t>
            </a:r>
            <a:r>
              <a:rPr lang="zh-CN" altLang="en-US" sz="2400" kern="1200" dirty="0">
                <a:solidFill>
                  <a:srgbClr val="007D7A"/>
                </a:solidFill>
                <a:latin typeface="Times New Roman" pitchFamily="18" charset="0"/>
                <a:cs typeface="Times New Roman" pitchFamily="18" charset="0"/>
              </a:rPr>
              <a:t>医疗应用</a:t>
            </a:r>
          </a:p>
        </p:txBody>
      </p:sp>
      <p:sp>
        <p:nvSpPr>
          <p:cNvPr id="198658" name="内容占位符 2"/>
          <p:cNvSpPr>
            <a:spLocks noGrp="1"/>
          </p:cNvSpPr>
          <p:nvPr>
            <p:ph idx="4294967295"/>
          </p:nvPr>
        </p:nvSpPr>
        <p:spPr>
          <a:xfrm>
            <a:off x="357158" y="1472425"/>
            <a:ext cx="5715040" cy="2886069"/>
          </a:xfrm>
        </p:spPr>
        <p:txBody>
          <a:bodyPr/>
          <a:lstStyle/>
          <a:p>
            <a:pPr marL="269875" indent="-269875">
              <a:lnSpc>
                <a:spcPct val="110000"/>
              </a:lnSpc>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远程医疗将计算机、多媒体、互联网与医疗技术相结合，以提高诊断与医疗水平，降低医疗开支</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基于互联网的远程医疗系统</a:t>
            </a:r>
            <a:r>
              <a:rPr lang="zh-CN" altLang="en-US" sz="2000" kern="1200" dirty="0">
                <a:solidFill>
                  <a:srgbClr val="C00000"/>
                </a:solidFill>
                <a:latin typeface="Times New Roman" pitchFamily="18" charset="0"/>
                <a:ea typeface="微软雅黑" pitchFamily="34" charset="-122"/>
                <a:cs typeface="Times New Roman" pitchFamily="18" charset="0"/>
              </a:rPr>
              <a:t>利用高速网络实现实时图像与语音的交互</a:t>
            </a:r>
            <a:r>
              <a:rPr lang="zh-CN" altLang="en-US" sz="2000" kern="1200" dirty="0">
                <a:solidFill>
                  <a:srgbClr val="1A3868"/>
                </a:solidFill>
                <a:latin typeface="Times New Roman" pitchFamily="18" charset="0"/>
                <a:ea typeface="微软雅黑" pitchFamily="34" charset="-122"/>
                <a:cs typeface="Times New Roman" pitchFamily="18" charset="0"/>
              </a:rPr>
              <a:t>，实现专家与病人、专家与医务人员之间的异地会诊、治疗与护理</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ts val="600"/>
              </a:spcBef>
            </a:pPr>
            <a:r>
              <a:rPr lang="zh-CN" altLang="en-US" sz="2000" kern="1200" dirty="0">
                <a:solidFill>
                  <a:srgbClr val="1A3868"/>
                </a:solidFill>
                <a:latin typeface="Times New Roman" pitchFamily="18" charset="0"/>
                <a:ea typeface="微软雅黑" pitchFamily="34" charset="-122"/>
                <a:cs typeface="Times New Roman" pitchFamily="18" charset="0"/>
              </a:rPr>
              <a:t>广义的远程医疗还应该包括远程医学教育、远程医疗保健咨询。</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标题 1"/>
          <p:cNvSpPr>
            <a:spLocks noGrp="1"/>
          </p:cNvSpPr>
          <p:nvPr>
            <p:ph type="title" idx="4294967295"/>
          </p:nvPr>
        </p:nvSpPr>
        <p:spPr>
          <a:xfrm>
            <a:off x="357203" y="643724"/>
            <a:ext cx="64293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6. </a:t>
            </a:r>
            <a:r>
              <a:rPr lang="zh-CN" altLang="en-US" sz="2400" kern="1200" dirty="0" smtClean="0">
                <a:solidFill>
                  <a:srgbClr val="007D7A"/>
                </a:solidFill>
                <a:latin typeface="Times New Roman" pitchFamily="18" charset="0"/>
                <a:cs typeface="Times New Roman" pitchFamily="18" charset="0"/>
              </a:rPr>
              <a:t>搜索引擎</a:t>
            </a:r>
            <a:r>
              <a:rPr lang="zh-CN" altLang="en-US" sz="2400" kern="1200" dirty="0">
                <a:solidFill>
                  <a:srgbClr val="007D7A"/>
                </a:solidFill>
                <a:latin typeface="Times New Roman" pitchFamily="18" charset="0"/>
                <a:cs typeface="Times New Roman" pitchFamily="18" charset="0"/>
              </a:rPr>
              <a:t>应用</a:t>
            </a:r>
          </a:p>
        </p:txBody>
      </p:sp>
      <p:sp>
        <p:nvSpPr>
          <p:cNvPr id="200706" name="内容占位符 2"/>
          <p:cNvSpPr>
            <a:spLocks noGrp="1"/>
          </p:cNvSpPr>
          <p:nvPr>
            <p:ph idx="4294967295"/>
          </p:nvPr>
        </p:nvSpPr>
        <p:spPr>
          <a:xfrm>
            <a:off x="393701" y="1358098"/>
            <a:ext cx="5535621" cy="3197225"/>
          </a:xfrm>
        </p:spPr>
        <p:txBody>
          <a:bodyPr/>
          <a:lstStyle/>
          <a:p>
            <a:pPr marL="174625" indent="-174625">
              <a:lnSpc>
                <a:spcPct val="12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搜索引擎是运行在</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上的应用软件系统，以一定的策略</a:t>
            </a:r>
            <a:r>
              <a:rPr lang="zh-CN" altLang="en-US" sz="2000" kern="1200" dirty="0">
                <a:solidFill>
                  <a:srgbClr val="C00000"/>
                </a:solidFill>
                <a:latin typeface="Times New Roman" pitchFamily="18" charset="0"/>
                <a:ea typeface="微软雅黑" pitchFamily="34" charset="-122"/>
                <a:cs typeface="Times New Roman" pitchFamily="18" charset="0"/>
              </a:rPr>
              <a:t>在</a:t>
            </a:r>
            <a:r>
              <a:rPr lang="en-US" altLang="zh-CN" sz="2000" kern="1200" dirty="0">
                <a:solidFill>
                  <a:srgbClr val="C00000"/>
                </a:solidFill>
                <a:latin typeface="Times New Roman" pitchFamily="18" charset="0"/>
                <a:ea typeface="微软雅黑" pitchFamily="34" charset="-122"/>
                <a:cs typeface="Times New Roman" pitchFamily="18" charset="0"/>
              </a:rPr>
              <a:t>Web</a:t>
            </a:r>
            <a:r>
              <a:rPr lang="zh-CN" altLang="en-US" sz="2000" kern="1200" dirty="0">
                <a:solidFill>
                  <a:srgbClr val="C00000"/>
                </a:solidFill>
                <a:latin typeface="Times New Roman" pitchFamily="18" charset="0"/>
                <a:ea typeface="微软雅黑" pitchFamily="34" charset="-122"/>
                <a:cs typeface="Times New Roman" pitchFamily="18" charset="0"/>
              </a:rPr>
              <a:t>上搜索和发现信息</a:t>
            </a:r>
            <a:r>
              <a:rPr lang="zh-CN" altLang="en-US" sz="2000" kern="1200" dirty="0">
                <a:solidFill>
                  <a:srgbClr val="1A3868"/>
                </a:solidFill>
                <a:latin typeface="Times New Roman" pitchFamily="18" charset="0"/>
                <a:ea typeface="微软雅黑" pitchFamily="34" charset="-122"/>
                <a:cs typeface="Times New Roman" pitchFamily="18" charset="0"/>
              </a:rPr>
              <a:t>，对信息进行理解、提取、组织和处理，能极大地提高</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应用的广度与深度；</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74625" indent="-174625">
              <a:lnSpc>
                <a:spcPct val="120000"/>
              </a:lnSpc>
              <a:spcAft>
                <a:spcPct val="20000"/>
              </a:spcAft>
            </a:pPr>
            <a:r>
              <a:rPr lang="zh-CN" altLang="en-US" sz="2000" kern="1200" dirty="0">
                <a:solidFill>
                  <a:srgbClr val="1A3868"/>
                </a:solidFill>
                <a:latin typeface="Times New Roman" pitchFamily="18" charset="0"/>
                <a:ea typeface="微软雅黑" pitchFamily="34" charset="-122"/>
                <a:cs typeface="Times New Roman" pitchFamily="18" charset="0"/>
              </a:rPr>
              <a:t>搜索引擎基本上可以分为两种：</a:t>
            </a:r>
            <a:r>
              <a:rPr lang="zh-CN" altLang="en-US" sz="2000" kern="1200" dirty="0">
                <a:solidFill>
                  <a:srgbClr val="C00000"/>
                </a:solidFill>
                <a:latin typeface="Times New Roman" pitchFamily="18" charset="0"/>
                <a:ea typeface="微软雅黑" pitchFamily="34" charset="-122"/>
                <a:cs typeface="Times New Roman" pitchFamily="18" charset="0"/>
              </a:rPr>
              <a:t>目录导航式搜索引擎</a:t>
            </a:r>
            <a:r>
              <a:rPr lang="zh-CN" altLang="en-US" sz="2000" kern="1200" dirty="0">
                <a:solidFill>
                  <a:srgbClr val="1A3868"/>
                </a:solidFill>
                <a:latin typeface="Times New Roman" pitchFamily="18" charset="0"/>
                <a:ea typeface="微软雅黑" pitchFamily="34" charset="-122"/>
                <a:cs typeface="Times New Roman" pitchFamily="18" charset="0"/>
              </a:rPr>
              <a:t>与</a:t>
            </a:r>
            <a:r>
              <a:rPr lang="zh-CN" altLang="en-US" sz="2000" kern="1200" dirty="0">
                <a:solidFill>
                  <a:srgbClr val="C00000"/>
                </a:solidFill>
                <a:latin typeface="Times New Roman" pitchFamily="18" charset="0"/>
                <a:ea typeface="微软雅黑" pitchFamily="34" charset="-122"/>
                <a:cs typeface="Times New Roman" pitchFamily="18" charset="0"/>
              </a:rPr>
              <a:t>网页搜索引擎</a:t>
            </a:r>
            <a:r>
              <a:rPr lang="zh-CN" altLang="en-US" sz="2000" kern="1200" dirty="0">
                <a:solidFill>
                  <a:srgbClr val="1A3868"/>
                </a:solidFill>
                <a:latin typeface="Times New Roman" pitchFamily="18" charset="0"/>
                <a:ea typeface="微软雅黑" pitchFamily="34" charset="-122"/>
                <a:cs typeface="Times New Roman" pitchFamily="18" charset="0"/>
              </a:rPr>
              <a:t>，业界使用</a:t>
            </a:r>
            <a:r>
              <a:rPr lang="en-US" altLang="en-US"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搜索引擎</a:t>
            </a:r>
            <a:r>
              <a:rPr lang="en-US" altLang="en-US"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术语时，通常是指网页搜索引擎。</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标题 1"/>
          <p:cNvSpPr>
            <a:spLocks noGrp="1"/>
          </p:cNvSpPr>
          <p:nvPr>
            <p:ph type="title" idx="4294967295"/>
          </p:nvPr>
        </p:nvSpPr>
        <p:spPr>
          <a:xfrm>
            <a:off x="428596" y="786600"/>
            <a:ext cx="5132388"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蜘蛛、爬虫、爬行</a:t>
            </a:r>
          </a:p>
        </p:txBody>
      </p:sp>
      <p:sp>
        <p:nvSpPr>
          <p:cNvPr id="201730" name="内容占位符 2"/>
          <p:cNvSpPr>
            <a:spLocks noGrp="1"/>
          </p:cNvSpPr>
          <p:nvPr>
            <p:ph idx="4294967295"/>
          </p:nvPr>
        </p:nvSpPr>
        <p:spPr>
          <a:xfrm>
            <a:off x="428596" y="1634347"/>
            <a:ext cx="5461009" cy="2581271"/>
          </a:xfrm>
        </p:spPr>
        <p:txBody>
          <a:bodyPr/>
          <a:lstStyle/>
          <a:p>
            <a:pPr marL="269875" indent="-269875">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搜索引擎是通过一种特定规律的软件（搜索器）跟踪网页的链接，</a:t>
            </a:r>
            <a:r>
              <a:rPr lang="zh-CN" altLang="en-US" sz="2000" kern="1200" dirty="0">
                <a:solidFill>
                  <a:srgbClr val="C00000"/>
                </a:solidFill>
                <a:latin typeface="Times New Roman" pitchFamily="18" charset="0"/>
                <a:ea typeface="微软雅黑" pitchFamily="34" charset="-122"/>
                <a:cs typeface="Times New Roman" pitchFamily="18" charset="0"/>
              </a:rPr>
              <a:t>从一个链接“爬行”到另外一个链接</a:t>
            </a:r>
            <a:r>
              <a:rPr lang="zh-CN" altLang="en-US" sz="2000" kern="1200" dirty="0">
                <a:solidFill>
                  <a:srgbClr val="1A3868"/>
                </a:solidFill>
                <a:latin typeface="Times New Roman" pitchFamily="18" charset="0"/>
                <a:ea typeface="微软雅黑" pitchFamily="34" charset="-122"/>
                <a:cs typeface="Times New Roman" pitchFamily="18" charset="0"/>
              </a:rPr>
              <a:t>，像蜘蛛在蜘蛛网上爬行一样，被称为“蜘蛛（</a:t>
            </a:r>
            <a:r>
              <a:rPr lang="en-US" altLang="zh-CN" sz="2000" kern="1200" dirty="0">
                <a:solidFill>
                  <a:srgbClr val="1A3868"/>
                </a:solidFill>
                <a:latin typeface="Times New Roman" pitchFamily="18" charset="0"/>
                <a:ea typeface="微软雅黑" pitchFamily="34" charset="-122"/>
                <a:cs typeface="Times New Roman" pitchFamily="18" charset="0"/>
              </a:rPr>
              <a:t>spider</a:t>
            </a:r>
            <a:r>
              <a:rPr lang="zh-CN" altLang="en-US" sz="2000" kern="1200" dirty="0">
                <a:solidFill>
                  <a:srgbClr val="1A3868"/>
                </a:solidFill>
                <a:latin typeface="Times New Roman" pitchFamily="18" charset="0"/>
                <a:ea typeface="微软雅黑" pitchFamily="34" charset="-122"/>
                <a:cs typeface="Times New Roman" pitchFamily="18" charset="0"/>
              </a:rPr>
              <a:t>）”或“爬虫（</a:t>
            </a:r>
            <a:r>
              <a:rPr lang="en-US" altLang="zh-CN" sz="2000" kern="1200" dirty="0">
                <a:solidFill>
                  <a:srgbClr val="1A3868"/>
                </a:solidFill>
                <a:latin typeface="Times New Roman" pitchFamily="18" charset="0"/>
                <a:ea typeface="微软雅黑" pitchFamily="34" charset="-122"/>
                <a:cs typeface="Times New Roman" pitchFamily="18" charset="0"/>
              </a:rPr>
              <a:t>crawler</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a:t>
            </a:r>
          </a:p>
          <a:p>
            <a:pPr>
              <a:lnSpc>
                <a:spcPct val="150000"/>
              </a:lnSpc>
            </a:pPr>
            <a:endParaRPr lang="zh-CN" altLang="en-US" sz="20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标题 1"/>
          <p:cNvSpPr>
            <a:spLocks noGrp="1"/>
          </p:cNvSpPr>
          <p:nvPr>
            <p:ph type="title" idx="4294967295"/>
          </p:nvPr>
        </p:nvSpPr>
        <p:spPr>
          <a:xfrm>
            <a:off x="374650" y="643724"/>
            <a:ext cx="6429375" cy="85725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搜索引擎的组成</a:t>
            </a:r>
          </a:p>
        </p:txBody>
      </p:sp>
      <p:sp>
        <p:nvSpPr>
          <p:cNvPr id="202754" name="内容占位符 2"/>
          <p:cNvSpPr>
            <a:spLocks noGrp="1"/>
          </p:cNvSpPr>
          <p:nvPr>
            <p:ph idx="4294967295"/>
          </p:nvPr>
        </p:nvSpPr>
        <p:spPr>
          <a:xfrm>
            <a:off x="376253" y="1358098"/>
            <a:ext cx="6481763" cy="3243261"/>
          </a:xfrm>
        </p:spPr>
        <p:txBody>
          <a:bodyPr/>
          <a:lstStyle/>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搜索器</a:t>
            </a:r>
          </a:p>
          <a:p>
            <a:pPr marL="533400" lvl="1" indent="-174625"/>
            <a:r>
              <a:rPr lang="zh-CN" altLang="en-US" kern="1200" dirty="0">
                <a:solidFill>
                  <a:srgbClr val="1A3868"/>
                </a:solidFill>
                <a:latin typeface="Times New Roman" pitchFamily="18" charset="0"/>
                <a:ea typeface="微软雅黑" pitchFamily="34" charset="-122"/>
                <a:cs typeface="Times New Roman" pitchFamily="18" charset="0"/>
              </a:rPr>
              <a:t>根据事先制定的策略</a:t>
            </a:r>
            <a:r>
              <a:rPr lang="zh-CN" altLang="en-US" kern="1200" dirty="0">
                <a:solidFill>
                  <a:srgbClr val="C00000"/>
                </a:solidFill>
                <a:latin typeface="Times New Roman" pitchFamily="18" charset="0"/>
                <a:ea typeface="微软雅黑" pitchFamily="34" charset="-122"/>
                <a:cs typeface="Times New Roman" pitchFamily="18" charset="0"/>
              </a:rPr>
              <a:t>确定</a:t>
            </a:r>
            <a:r>
              <a:rPr lang="en-US" altLang="zh-CN" kern="1200" dirty="0">
                <a:solidFill>
                  <a:srgbClr val="C00000"/>
                </a:solidFill>
                <a:latin typeface="Times New Roman" pitchFamily="18" charset="0"/>
                <a:ea typeface="微软雅黑" pitchFamily="34" charset="-122"/>
                <a:cs typeface="Times New Roman" pitchFamily="18" charset="0"/>
              </a:rPr>
              <a:t>URL</a:t>
            </a:r>
            <a:r>
              <a:rPr lang="zh-CN" altLang="en-US" kern="1200" dirty="0">
                <a:solidFill>
                  <a:srgbClr val="C00000"/>
                </a:solidFill>
                <a:latin typeface="Times New Roman" pitchFamily="18" charset="0"/>
                <a:ea typeface="微软雅黑" pitchFamily="34" charset="-122"/>
                <a:cs typeface="Times New Roman" pitchFamily="18" charset="0"/>
              </a:rPr>
              <a:t>列表</a:t>
            </a:r>
            <a:endParaRPr lang="en-US" altLang="zh-CN" kern="1200" dirty="0">
              <a:solidFill>
                <a:srgbClr val="C00000"/>
              </a:solidFill>
              <a:latin typeface="Times New Roman" pitchFamily="18" charset="0"/>
              <a:ea typeface="微软雅黑" pitchFamily="34" charset="-122"/>
              <a:cs typeface="Times New Roman" pitchFamily="18" charset="0"/>
            </a:endParaRPr>
          </a:p>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索引器</a:t>
            </a:r>
          </a:p>
          <a:p>
            <a:pPr marL="533400" lvl="1" indent="-174625"/>
            <a:r>
              <a:rPr lang="zh-CN" altLang="en-US" kern="1200" dirty="0">
                <a:solidFill>
                  <a:srgbClr val="C00000"/>
                </a:solidFill>
                <a:latin typeface="Times New Roman" pitchFamily="18" charset="0"/>
                <a:ea typeface="微软雅黑" pitchFamily="34" charset="-122"/>
                <a:cs typeface="Times New Roman" pitchFamily="18" charset="0"/>
              </a:rPr>
              <a:t>理解</a:t>
            </a:r>
            <a:r>
              <a:rPr lang="zh-CN" altLang="en-US" kern="1200" dirty="0">
                <a:solidFill>
                  <a:srgbClr val="1A3868"/>
                </a:solidFill>
                <a:latin typeface="Times New Roman" pitchFamily="18" charset="0"/>
                <a:ea typeface="微软雅黑" pitchFamily="34" charset="-122"/>
                <a:cs typeface="Times New Roman" pitchFamily="18" charset="0"/>
              </a:rPr>
              <a:t>获取的信息，</a:t>
            </a:r>
            <a:r>
              <a:rPr lang="zh-CN" altLang="en-US" kern="1200" dirty="0">
                <a:solidFill>
                  <a:srgbClr val="C00000"/>
                </a:solidFill>
                <a:latin typeface="Times New Roman" pitchFamily="18" charset="0"/>
                <a:ea typeface="微软雅黑" pitchFamily="34" charset="-122"/>
                <a:cs typeface="Times New Roman" pitchFamily="18" charset="0"/>
              </a:rPr>
              <a:t>分类建立索引</a:t>
            </a:r>
            <a:endParaRPr lang="en-US" altLang="zh-CN" kern="1200" dirty="0">
              <a:solidFill>
                <a:srgbClr val="C00000"/>
              </a:solidFill>
              <a:latin typeface="Times New Roman" pitchFamily="18" charset="0"/>
              <a:ea typeface="微软雅黑" pitchFamily="34" charset="-122"/>
              <a:cs typeface="Times New Roman" pitchFamily="18" charset="0"/>
            </a:endParaRPr>
          </a:p>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检索器</a:t>
            </a:r>
          </a:p>
          <a:p>
            <a:pPr marL="533400" lvl="1" indent="-174625"/>
            <a:r>
              <a:rPr lang="zh-CN" altLang="en-US" kern="1200" dirty="0">
                <a:solidFill>
                  <a:srgbClr val="1A3868"/>
                </a:solidFill>
                <a:latin typeface="Times New Roman" pitchFamily="18" charset="0"/>
                <a:ea typeface="微软雅黑" pitchFamily="34" charset="-122"/>
                <a:cs typeface="Times New Roman" pitchFamily="18" charset="0"/>
              </a:rPr>
              <a:t>根据输入的搜索关键字，</a:t>
            </a:r>
            <a:r>
              <a:rPr lang="zh-CN" altLang="en-US" kern="1200" dirty="0">
                <a:solidFill>
                  <a:srgbClr val="C00000"/>
                </a:solidFill>
                <a:latin typeface="Times New Roman" pitchFamily="18" charset="0"/>
                <a:ea typeface="微软雅黑" pitchFamily="34" charset="-122"/>
                <a:cs typeface="Times New Roman" pitchFamily="18" charset="0"/>
              </a:rPr>
              <a:t>在索引库中快速检索</a:t>
            </a:r>
            <a:endParaRPr lang="en-US" altLang="zh-CN" kern="1200" dirty="0">
              <a:solidFill>
                <a:srgbClr val="C00000"/>
              </a:solidFill>
              <a:latin typeface="Times New Roman" pitchFamily="18" charset="0"/>
              <a:ea typeface="微软雅黑" pitchFamily="34" charset="-122"/>
              <a:cs typeface="Times New Roman" pitchFamily="18" charset="0"/>
            </a:endParaRPr>
          </a:p>
          <a:p>
            <a:pPr marL="174625" indent="-174625"/>
            <a:r>
              <a:rPr lang="zh-CN" altLang="en-US" sz="2000" kern="1200" dirty="0">
                <a:solidFill>
                  <a:srgbClr val="1A3868"/>
                </a:solidFill>
                <a:latin typeface="Times New Roman" pitchFamily="18" charset="0"/>
                <a:ea typeface="微软雅黑" pitchFamily="34" charset="-122"/>
                <a:cs typeface="Times New Roman" pitchFamily="18" charset="0"/>
              </a:rPr>
              <a:t>用户接口</a:t>
            </a:r>
          </a:p>
          <a:p>
            <a:pPr marL="533400" lvl="1" indent="-174625"/>
            <a:r>
              <a:rPr lang="zh-CN" altLang="en-US" kern="1200" dirty="0">
                <a:solidFill>
                  <a:srgbClr val="1A3868"/>
                </a:solidFill>
                <a:latin typeface="Times New Roman" pitchFamily="18" charset="0"/>
                <a:ea typeface="微软雅黑" pitchFamily="34" charset="-122"/>
                <a:cs typeface="Times New Roman" pitchFamily="18" charset="0"/>
              </a:rPr>
              <a:t>输入查询要求，</a:t>
            </a:r>
            <a:r>
              <a:rPr lang="zh-CN" altLang="en-US" kern="1200" dirty="0">
                <a:solidFill>
                  <a:srgbClr val="C00000"/>
                </a:solidFill>
                <a:latin typeface="Times New Roman" pitchFamily="18" charset="0"/>
                <a:ea typeface="微软雅黑" pitchFamily="34" charset="-122"/>
                <a:cs typeface="Times New Roman" pitchFamily="18" charset="0"/>
              </a:rPr>
              <a:t>显示查询结果</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标题 1"/>
          <p:cNvSpPr>
            <a:spLocks noGrp="1"/>
          </p:cNvSpPr>
          <p:nvPr>
            <p:ph type="title" idx="4294967295"/>
          </p:nvPr>
        </p:nvSpPr>
        <p:spPr>
          <a:xfrm>
            <a:off x="285720" y="643724"/>
            <a:ext cx="6630988" cy="857250"/>
          </a:xfrm>
        </p:spPr>
        <p:txBody>
          <a:bodyPr/>
          <a:lstStyle/>
          <a:p>
            <a:pPr algn="l"/>
            <a:r>
              <a:rPr lang="zh-CN" altLang="en-US" sz="2400" kern="1200" dirty="0">
                <a:solidFill>
                  <a:srgbClr val="007D7A"/>
                </a:solidFill>
                <a:latin typeface="Times New Roman" pitchFamily="18" charset="0"/>
                <a:cs typeface="Times New Roman" pitchFamily="18" charset="0"/>
              </a:rPr>
              <a:t>三</a:t>
            </a:r>
            <a:r>
              <a:rPr lang="zh-CN" altLang="en-US" sz="2400" kern="1200" dirty="0" smtClean="0">
                <a:solidFill>
                  <a:srgbClr val="007D7A"/>
                </a:solidFill>
                <a:latin typeface="Times New Roman" pitchFamily="18" charset="0"/>
                <a:cs typeface="Times New Roman" pitchFamily="18" charset="0"/>
              </a:rPr>
              <a:t>、博客、</a:t>
            </a:r>
            <a:r>
              <a:rPr lang="zh-CN" altLang="en-US" sz="2400" kern="1200" dirty="0">
                <a:solidFill>
                  <a:srgbClr val="007D7A"/>
                </a:solidFill>
                <a:latin typeface="Times New Roman" pitchFamily="18" charset="0"/>
                <a:cs typeface="Times New Roman" pitchFamily="18" charset="0"/>
              </a:rPr>
              <a:t>播客、网络电视与网络电话应用</a:t>
            </a:r>
          </a:p>
        </p:txBody>
      </p:sp>
      <p:sp>
        <p:nvSpPr>
          <p:cNvPr id="206855" name="内容占位符 2"/>
          <p:cNvSpPr>
            <a:spLocks noGrp="1"/>
          </p:cNvSpPr>
          <p:nvPr>
            <p:ph idx="4294967295"/>
          </p:nvPr>
        </p:nvSpPr>
        <p:spPr>
          <a:xfrm>
            <a:off x="306403" y="1343823"/>
            <a:ext cx="5837233" cy="1800225"/>
          </a:xfrm>
        </p:spPr>
        <p:txBody>
          <a:bodyPr/>
          <a:lstStyle/>
          <a:p>
            <a:pPr>
              <a:buFontTx/>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博</a:t>
            </a:r>
            <a:r>
              <a:rPr lang="zh-CN" altLang="en-US" b="1" kern="1200" dirty="0">
                <a:solidFill>
                  <a:srgbClr val="007D7A"/>
                </a:solidFill>
                <a:latin typeface="Times New Roman" pitchFamily="18" charset="0"/>
                <a:ea typeface="+mj-ea"/>
                <a:cs typeface="Times New Roman" pitchFamily="18" charset="0"/>
              </a:rPr>
              <a:t>客</a:t>
            </a:r>
          </a:p>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博</a:t>
            </a:r>
            <a:r>
              <a:rPr lang="zh-CN" altLang="en-US" sz="2000" kern="1200" dirty="0">
                <a:solidFill>
                  <a:srgbClr val="1A3868"/>
                </a:solidFill>
                <a:latin typeface="Times New Roman" pitchFamily="18" charset="0"/>
                <a:ea typeface="微软雅黑" pitchFamily="34" charset="-122"/>
                <a:cs typeface="Times New Roman" pitchFamily="18" charset="0"/>
              </a:rPr>
              <a:t>客</a:t>
            </a:r>
            <a:r>
              <a:rPr lang="en-US" altLang="zh-CN" sz="2000" kern="1200" dirty="0">
                <a:solidFill>
                  <a:srgbClr val="1A3868"/>
                </a:solidFill>
                <a:latin typeface="Times New Roman" pitchFamily="18" charset="0"/>
                <a:ea typeface="微软雅黑" pitchFamily="34" charset="-122"/>
                <a:cs typeface="Times New Roman" pitchFamily="18" charset="0"/>
              </a:rPr>
              <a:t>(blog)</a:t>
            </a:r>
            <a:r>
              <a:rPr lang="zh-CN" altLang="en-US" sz="2000" kern="1200" dirty="0">
                <a:solidFill>
                  <a:srgbClr val="1A3868"/>
                </a:solidFill>
                <a:latin typeface="Times New Roman" pitchFamily="18" charset="0"/>
                <a:ea typeface="微软雅黑" pitchFamily="34" charset="-122"/>
                <a:cs typeface="Times New Roman" pitchFamily="18" charset="0"/>
              </a:rPr>
              <a:t>又称网络日志，以文章形式在互联网上发表和共享信息，技术上属于网络共享空间，形式上属于个人互联网出版物。</a:t>
            </a:r>
          </a:p>
        </p:txBody>
      </p:sp>
      <p:graphicFrame>
        <p:nvGraphicFramePr>
          <p:cNvPr id="206853" name="Object 1"/>
          <p:cNvGraphicFramePr>
            <a:graphicFrameLocks noChangeAspect="1"/>
          </p:cNvGraphicFramePr>
          <p:nvPr/>
        </p:nvGraphicFramePr>
        <p:xfrm>
          <a:off x="1928794" y="2844644"/>
          <a:ext cx="3786214" cy="2156792"/>
        </p:xfrm>
        <a:graphic>
          <a:graphicData uri="http://schemas.openxmlformats.org/presentationml/2006/ole">
            <p:oleObj spid="_x0000_s229378" name="Visio" r:id="rId3" imgW="3862844" imgH="2200772" progId="">
              <p:embed/>
            </p:oleObj>
          </a:graphicData>
        </a:graphic>
      </p:graphicFrame>
      <p:sp>
        <p:nvSpPr>
          <p:cNvPr id="206856" name="Rectangle 6"/>
          <p:cNvSpPr>
            <a:spLocks noChangeArrowheads="1"/>
          </p:cNvSpPr>
          <p:nvPr/>
        </p:nvSpPr>
        <p:spPr bwMode="auto">
          <a:xfrm>
            <a:off x="571472" y="3144048"/>
            <a:ext cx="1285884" cy="707886"/>
          </a:xfrm>
          <a:prstGeom prst="rect">
            <a:avLst/>
          </a:prstGeom>
          <a:noFill/>
          <a:ln w="9525">
            <a:noFill/>
            <a:miter lim="800000"/>
            <a:headEnd/>
            <a:tailEnd/>
          </a:ln>
        </p:spPr>
        <p:txBody>
          <a:bodyPr wrap="square">
            <a:spAutoFit/>
          </a:bodyPr>
          <a:lstStyle/>
          <a:p>
            <a:r>
              <a:rPr lang="zh-CN" altLang="en-US" sz="2000" b="0" u="none" dirty="0">
                <a:solidFill>
                  <a:srgbClr val="1A3868"/>
                </a:solidFill>
              </a:rPr>
              <a:t>博客产业链的结构</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357158" y="918360"/>
            <a:ext cx="4319587" cy="368300"/>
          </a:xfrm>
        </p:spPr>
        <p:txBody>
          <a:bodyPr anchor="b"/>
          <a:lstStyle/>
          <a:p>
            <a:pPr algn="l"/>
            <a:r>
              <a:rPr lang="zh-CN" altLang="en-US" sz="2400" kern="1200" dirty="0" smtClean="0">
                <a:solidFill>
                  <a:srgbClr val="007D7A"/>
                </a:solidFill>
                <a:latin typeface="Times New Roman" pitchFamily="18" charset="0"/>
                <a:cs typeface="Times New Roman" pitchFamily="18" charset="0"/>
              </a:rPr>
              <a:t>远程终端协议 </a:t>
            </a:r>
            <a:r>
              <a:rPr lang="en-US" altLang="zh-CN" sz="2400" kern="1200" dirty="0" smtClean="0">
                <a:solidFill>
                  <a:srgbClr val="007D7A"/>
                </a:solidFill>
                <a:latin typeface="Times New Roman" pitchFamily="18" charset="0"/>
                <a:cs typeface="Times New Roman" pitchFamily="18" charset="0"/>
              </a:rPr>
              <a:t>TELNET</a:t>
            </a:r>
          </a:p>
        </p:txBody>
      </p:sp>
      <p:sp>
        <p:nvSpPr>
          <p:cNvPr id="609283" name="Rectangle 3"/>
          <p:cNvSpPr>
            <a:spLocks noGrp="1" noChangeArrowheads="1"/>
          </p:cNvSpPr>
          <p:nvPr>
            <p:ph type="body" idx="4294967295"/>
          </p:nvPr>
        </p:nvSpPr>
        <p:spPr>
          <a:xfrm>
            <a:off x="357158" y="1389873"/>
            <a:ext cx="5715040" cy="3611563"/>
          </a:xfrm>
        </p:spPr>
        <p:txBody>
          <a:bodyPr/>
          <a:lstStyle/>
          <a:p>
            <a:pPr marL="265113" indent="-265113">
              <a:lnSpc>
                <a:spcPct val="120000"/>
              </a:lnSpc>
              <a:spcAft>
                <a:spcPts val="600"/>
              </a:spcAft>
            </a:pPr>
            <a:r>
              <a:rPr lang="en-US" altLang="zh-CN" sz="2000" kern="1200" dirty="0" smtClean="0">
                <a:solidFill>
                  <a:srgbClr val="1A3868"/>
                </a:solidFill>
                <a:latin typeface="Times New Roman" pitchFamily="18" charset="0"/>
                <a:ea typeface="微软雅黑" pitchFamily="34" charset="-122"/>
                <a:cs typeface="Times New Roman" pitchFamily="18" charset="0"/>
              </a:rPr>
              <a:t>TELNET </a:t>
            </a:r>
            <a:r>
              <a:rPr lang="zh-CN" altLang="en-US" sz="2000" kern="1200" dirty="0" smtClean="0">
                <a:solidFill>
                  <a:srgbClr val="1A3868"/>
                </a:solidFill>
                <a:latin typeface="Times New Roman" pitchFamily="18" charset="0"/>
                <a:ea typeface="微软雅黑" pitchFamily="34" charset="-122"/>
                <a:cs typeface="Times New Roman" pitchFamily="18" charset="0"/>
              </a:rPr>
              <a:t>是一个简单的远程终端协议，也是因特网的正式标准。</a:t>
            </a:r>
          </a:p>
          <a:p>
            <a:pPr marL="265113" indent="-265113">
              <a:lnSpc>
                <a:spcPct val="120000"/>
              </a:lnSpc>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用户通过 </a:t>
            </a:r>
            <a:r>
              <a:rPr lang="en-US" altLang="zh-CN" sz="2000" kern="1200" dirty="0" smtClean="0">
                <a:solidFill>
                  <a:srgbClr val="1A3868"/>
                </a:solidFill>
                <a:latin typeface="Times New Roman" pitchFamily="18" charset="0"/>
                <a:ea typeface="微软雅黑" pitchFamily="34" charset="-122"/>
                <a:cs typeface="Times New Roman" pitchFamily="18" charset="0"/>
              </a:rPr>
              <a:t>TELNET </a:t>
            </a:r>
            <a:r>
              <a:rPr lang="zh-CN" altLang="en-US" sz="2000" kern="1200" dirty="0" smtClean="0">
                <a:solidFill>
                  <a:srgbClr val="1A3868"/>
                </a:solidFill>
                <a:latin typeface="Times New Roman" pitchFamily="18" charset="0"/>
                <a:ea typeface="微软雅黑" pitchFamily="34" charset="-122"/>
                <a:cs typeface="Times New Roman" pitchFamily="18" charset="0"/>
              </a:rPr>
              <a:t>在本地</a:t>
            </a:r>
            <a:r>
              <a:rPr lang="zh-CN" altLang="en-US" sz="2000" kern="1200" dirty="0" smtClean="0">
                <a:solidFill>
                  <a:srgbClr val="C00000"/>
                </a:solidFill>
                <a:latin typeface="Times New Roman" pitchFamily="18" charset="0"/>
                <a:ea typeface="微软雅黑" pitchFamily="34" charset="-122"/>
                <a:cs typeface="Times New Roman" pitchFamily="18" charset="0"/>
              </a:rPr>
              <a:t>通过 </a:t>
            </a:r>
            <a:r>
              <a:rPr lang="en-US" altLang="zh-CN" sz="2000" kern="1200" dirty="0" smtClean="0">
                <a:solidFill>
                  <a:srgbClr val="C00000"/>
                </a:solidFill>
                <a:latin typeface="Times New Roman" pitchFamily="18" charset="0"/>
                <a:ea typeface="微软雅黑" pitchFamily="34" charset="-122"/>
                <a:cs typeface="Times New Roman" pitchFamily="18" charset="0"/>
              </a:rPr>
              <a:t>TCP </a:t>
            </a:r>
            <a:r>
              <a:rPr lang="zh-CN" altLang="en-US" sz="2000" kern="1200" dirty="0" smtClean="0">
                <a:solidFill>
                  <a:srgbClr val="C00000"/>
                </a:solidFill>
                <a:latin typeface="Times New Roman" pitchFamily="18" charset="0"/>
                <a:ea typeface="微软雅黑" pitchFamily="34" charset="-122"/>
                <a:cs typeface="Times New Roman" pitchFamily="18" charset="0"/>
              </a:rPr>
              <a:t>连接</a:t>
            </a:r>
            <a:r>
              <a:rPr lang="zh-CN" altLang="en-US" sz="2000" kern="1200" dirty="0" smtClean="0">
                <a:solidFill>
                  <a:srgbClr val="1A3868"/>
                </a:solidFill>
                <a:latin typeface="Times New Roman" pitchFamily="18" charset="0"/>
                <a:ea typeface="微软雅黑" pitchFamily="34" charset="-122"/>
                <a:cs typeface="Times New Roman" pitchFamily="18" charset="0"/>
              </a:rPr>
              <a:t>注册（即登录）到远地的另一个主机上（使用主机名或 </a:t>
            </a:r>
            <a:r>
              <a:rPr lang="en-US" altLang="zh-CN" sz="2000" kern="1200" dirty="0" smtClean="0">
                <a:solidFill>
                  <a:srgbClr val="1A3868"/>
                </a:solidFill>
                <a:latin typeface="Times New Roman" pitchFamily="18" charset="0"/>
                <a:ea typeface="微软雅黑" pitchFamily="34" charset="-122"/>
                <a:cs typeface="Times New Roman" pitchFamily="18" charset="0"/>
              </a:rPr>
              <a:t>IP </a:t>
            </a:r>
            <a:r>
              <a:rPr lang="zh-CN" altLang="en-US" sz="2000" kern="1200" dirty="0" smtClean="0">
                <a:solidFill>
                  <a:srgbClr val="1A3868"/>
                </a:solidFill>
                <a:latin typeface="Times New Roman" pitchFamily="18" charset="0"/>
                <a:ea typeface="微软雅黑" pitchFamily="34" charset="-122"/>
                <a:cs typeface="Times New Roman" pitchFamily="18" charset="0"/>
              </a:rPr>
              <a:t>地址）。</a:t>
            </a:r>
          </a:p>
        </p:txBody>
      </p:sp>
      <p:sp>
        <p:nvSpPr>
          <p:cNvPr id="155652" name="AutoShape 4"/>
          <p:cNvSpPr>
            <a:spLocks noChangeArrowheads="1"/>
          </p:cNvSpPr>
          <p:nvPr/>
        </p:nvSpPr>
        <p:spPr bwMode="auto">
          <a:xfrm>
            <a:off x="857224" y="3644114"/>
            <a:ext cx="4572032" cy="865187"/>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nchor="ctr" anchorCtr="1"/>
          <a:lstStyle/>
          <a:p>
            <a:pPr marL="0" lvl="1" indent="-315913" eaLnBrk="0" hangingPunct="0">
              <a:lnSpc>
                <a:spcPct val="110000"/>
              </a:lnSpc>
              <a:spcBef>
                <a:spcPct val="30000"/>
              </a:spcBef>
            </a:pPr>
            <a:r>
              <a:rPr lang="en-US" altLang="zh-CN" sz="2000" u="none" dirty="0" smtClean="0">
                <a:solidFill>
                  <a:srgbClr val="FFFF00"/>
                </a:solidFill>
              </a:rPr>
              <a:t>TELNET</a:t>
            </a:r>
            <a:r>
              <a:rPr lang="zh-CN" altLang="en-US" sz="2000" u="none" dirty="0">
                <a:solidFill>
                  <a:srgbClr val="FFFF00"/>
                </a:solidFill>
              </a:rPr>
              <a:t>协议又称</a:t>
            </a:r>
            <a:r>
              <a:rPr lang="zh-CN" altLang="en-US" sz="2000" u="none" dirty="0" smtClean="0">
                <a:solidFill>
                  <a:srgbClr val="FFFF00"/>
                </a:solidFill>
              </a:rPr>
              <a:t>“终端仿真协议”</a:t>
            </a:r>
            <a:endParaRPr lang="zh-CN" altLang="en-US" sz="2000" u="none"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P spid="15565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标题 1"/>
          <p:cNvSpPr>
            <a:spLocks noGrp="1"/>
          </p:cNvSpPr>
          <p:nvPr>
            <p:ph type="title" idx="4294967295"/>
          </p:nvPr>
        </p:nvSpPr>
        <p:spPr>
          <a:xfrm>
            <a:off x="428641" y="643718"/>
            <a:ext cx="6429375" cy="85725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播</a:t>
            </a:r>
            <a:r>
              <a:rPr lang="zh-CN" altLang="en-US" sz="2400" kern="1200" dirty="0">
                <a:solidFill>
                  <a:srgbClr val="007D7A"/>
                </a:solidFill>
                <a:latin typeface="Times New Roman" pitchFamily="18" charset="0"/>
                <a:cs typeface="Times New Roman" pitchFamily="18" charset="0"/>
              </a:rPr>
              <a:t>客</a:t>
            </a:r>
          </a:p>
        </p:txBody>
      </p:sp>
      <p:sp>
        <p:nvSpPr>
          <p:cNvPr id="207874" name="内容占位符 2"/>
          <p:cNvSpPr>
            <a:spLocks noGrp="1"/>
          </p:cNvSpPr>
          <p:nvPr>
            <p:ph idx="4294967295"/>
          </p:nvPr>
        </p:nvSpPr>
        <p:spPr>
          <a:xfrm>
            <a:off x="465155" y="1346989"/>
            <a:ext cx="5392730" cy="939797"/>
          </a:xfrm>
        </p:spPr>
        <p:txBody>
          <a:bodyPr/>
          <a:lstStyle/>
          <a:p>
            <a:pPr marL="269875" indent="-269875">
              <a:lnSpc>
                <a:spcPct val="110000"/>
              </a:lnSpc>
            </a:pPr>
            <a:r>
              <a:rPr lang="zh-CN" altLang="en-US" sz="2000" kern="1200" dirty="0">
                <a:solidFill>
                  <a:srgbClr val="1A3868"/>
                </a:solidFill>
                <a:latin typeface="Times New Roman" pitchFamily="18" charset="0"/>
                <a:ea typeface="微软雅黑" pitchFamily="34" charset="-122"/>
                <a:cs typeface="Times New Roman" pitchFamily="18" charset="0"/>
              </a:rPr>
              <a:t>播客（</a:t>
            </a:r>
            <a:r>
              <a:rPr lang="en-US" altLang="zh-CN" sz="2000" kern="1200" dirty="0">
                <a:solidFill>
                  <a:srgbClr val="1A3868"/>
                </a:solidFill>
                <a:latin typeface="Times New Roman" pitchFamily="18" charset="0"/>
                <a:ea typeface="微软雅黑" pitchFamily="34" charset="-122"/>
                <a:cs typeface="Times New Roman" pitchFamily="18" charset="0"/>
              </a:rPr>
              <a:t>podcast</a:t>
            </a:r>
            <a:r>
              <a:rPr lang="zh-CN" altLang="en-US" sz="2000" kern="1200" dirty="0">
                <a:solidFill>
                  <a:srgbClr val="1A3868"/>
                </a:solidFill>
                <a:latin typeface="Times New Roman" pitchFamily="18" charset="0"/>
                <a:ea typeface="微软雅黑" pitchFamily="34" charset="-122"/>
                <a:cs typeface="Times New Roman" pitchFamily="18" charset="0"/>
              </a:rPr>
              <a:t>）是基于互联网的数字广播技术之一；用户自己也可以制作节目，并传输到网上共享。</a:t>
            </a:r>
          </a:p>
        </p:txBody>
      </p:sp>
      <p:sp>
        <p:nvSpPr>
          <p:cNvPr id="207875" name="标题 1"/>
          <p:cNvSpPr>
            <a:spLocks/>
          </p:cNvSpPr>
          <p:nvPr/>
        </p:nvSpPr>
        <p:spPr bwMode="auto">
          <a:xfrm>
            <a:off x="428641" y="2358230"/>
            <a:ext cx="6429375" cy="857250"/>
          </a:xfrm>
          <a:prstGeom prst="rect">
            <a:avLst/>
          </a:prstGeom>
          <a:noFill/>
          <a:ln w="9525">
            <a:noFill/>
            <a:miter lim="800000"/>
            <a:headEnd/>
            <a:tailEnd/>
          </a:ln>
        </p:spPr>
        <p:txBody>
          <a:bodyPr anchor="ctr"/>
          <a:lstStyle/>
          <a:p>
            <a:pPr marL="342900" indent="-342900" eaLnBrk="0" hangingPunct="0"/>
            <a:r>
              <a:rPr lang="en-US" altLang="zh-CN" sz="2400" u="none" dirty="0" smtClean="0">
                <a:solidFill>
                  <a:srgbClr val="007D7A"/>
                </a:solidFill>
                <a:ea typeface="+mj-ea"/>
              </a:rPr>
              <a:t>3. </a:t>
            </a:r>
            <a:r>
              <a:rPr lang="zh-CN" altLang="en-US" sz="2400" u="none" dirty="0" smtClean="0">
                <a:solidFill>
                  <a:srgbClr val="007D7A"/>
                </a:solidFill>
                <a:ea typeface="+mj-ea"/>
              </a:rPr>
              <a:t>网络</a:t>
            </a:r>
            <a:r>
              <a:rPr lang="zh-CN" altLang="en-US" sz="2400" u="none" dirty="0">
                <a:solidFill>
                  <a:srgbClr val="007D7A"/>
                </a:solidFill>
                <a:ea typeface="+mj-ea"/>
              </a:rPr>
              <a:t>电视</a:t>
            </a:r>
          </a:p>
        </p:txBody>
      </p:sp>
      <p:sp>
        <p:nvSpPr>
          <p:cNvPr id="207876" name="内容占位符 2"/>
          <p:cNvSpPr>
            <a:spLocks/>
          </p:cNvSpPr>
          <p:nvPr/>
        </p:nvSpPr>
        <p:spPr bwMode="auto">
          <a:xfrm>
            <a:off x="504842" y="3001172"/>
            <a:ext cx="5602296" cy="1357322"/>
          </a:xfrm>
          <a:prstGeom prst="rect">
            <a:avLst/>
          </a:prstGeom>
          <a:noFill/>
          <a:ln w="9525">
            <a:noFill/>
            <a:miter lim="800000"/>
            <a:headEnd/>
            <a:tailEnd/>
          </a:ln>
        </p:spPr>
        <p:txBody>
          <a:bodyPr/>
          <a:lstStyle/>
          <a:p>
            <a:pPr marL="269875" indent="-269875" eaLnBrk="0" hangingPunct="0">
              <a:lnSpc>
                <a:spcPct val="110000"/>
              </a:lnSpc>
              <a:spcBef>
                <a:spcPct val="20000"/>
              </a:spcBef>
              <a:buFontTx/>
              <a:buChar char="•"/>
            </a:pPr>
            <a:r>
              <a:rPr lang="zh-CN" altLang="en-US" sz="2000" b="0" u="none" dirty="0">
                <a:solidFill>
                  <a:srgbClr val="1A3868"/>
                </a:solidFill>
              </a:rPr>
              <a:t>网络电视（</a:t>
            </a:r>
            <a:r>
              <a:rPr lang="en-US" altLang="zh-CN" sz="2000" b="0" u="none" dirty="0">
                <a:solidFill>
                  <a:srgbClr val="1A3868"/>
                </a:solidFill>
              </a:rPr>
              <a:t>IPTV</a:t>
            </a:r>
            <a:r>
              <a:rPr lang="zh-CN" altLang="en-US" sz="2000" b="0" u="none" dirty="0">
                <a:solidFill>
                  <a:srgbClr val="1A3868"/>
                </a:solidFill>
              </a:rPr>
              <a:t>）通过宽带</a:t>
            </a:r>
            <a:r>
              <a:rPr lang="en-US" altLang="zh-CN" sz="2000" b="0" u="none" dirty="0">
                <a:solidFill>
                  <a:srgbClr val="1A3868"/>
                </a:solidFill>
              </a:rPr>
              <a:t>IP</a:t>
            </a:r>
            <a:r>
              <a:rPr lang="zh-CN" altLang="en-US" sz="2000" b="0" u="none" dirty="0">
                <a:solidFill>
                  <a:srgbClr val="1A3868"/>
                </a:solidFill>
              </a:rPr>
              <a:t>网络传输，可以实行与用户的互动点播，同时可以方便地将传统电视服务与</a:t>
            </a:r>
            <a:r>
              <a:rPr lang="en-US" altLang="zh-CN" sz="2000" b="0" u="none" dirty="0">
                <a:solidFill>
                  <a:srgbClr val="1A3868"/>
                </a:solidFill>
              </a:rPr>
              <a:t>Web</a:t>
            </a:r>
            <a:r>
              <a:rPr lang="zh-CN" altLang="en-US" sz="2000" b="0" u="none" dirty="0">
                <a:solidFill>
                  <a:srgbClr val="1A3868"/>
                </a:solidFill>
              </a:rPr>
              <a:t>浏览、</a:t>
            </a:r>
            <a:r>
              <a:rPr lang="en-US" altLang="zh-CN" sz="2000" b="0" u="none" dirty="0">
                <a:solidFill>
                  <a:srgbClr val="1A3868"/>
                </a:solidFill>
              </a:rPr>
              <a:t>E-Mail</a:t>
            </a:r>
            <a:r>
              <a:rPr lang="zh-CN" altLang="en-US" sz="2000" b="0" u="none" dirty="0">
                <a:solidFill>
                  <a:srgbClr val="1A3868"/>
                </a:solidFill>
              </a:rPr>
              <a:t>与其他互联网服务相结合；</a:t>
            </a:r>
            <a:endParaRPr lang="en-US" altLang="zh-CN" sz="2000" b="0" u="none" dirty="0">
              <a:solidFill>
                <a:srgbClr val="1A38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linds(horizontal)">
                                      <p:cBhvr>
                                        <p:cTn id="7" dur="500"/>
                                        <p:tgtEl>
                                          <p:spTgt spid="2078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7876"/>
                                        </p:tgtEl>
                                        <p:attrNameLst>
                                          <p:attrName>style.visibility</p:attrName>
                                        </p:attrNameLst>
                                      </p:cBhvr>
                                      <p:to>
                                        <p:strVal val="visible"/>
                                      </p:to>
                                    </p:set>
                                    <p:animEffect transition="in" filter="blinds(horizontal)">
                                      <p:cBhvr>
                                        <p:cTn id="10" dur="500"/>
                                        <p:tgtEl>
                                          <p:spTgt spid="20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P spid="20787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标题 1"/>
          <p:cNvSpPr>
            <a:spLocks noGrp="1"/>
          </p:cNvSpPr>
          <p:nvPr>
            <p:ph type="title" idx="4294967295"/>
          </p:nvPr>
        </p:nvSpPr>
        <p:spPr>
          <a:xfrm>
            <a:off x="285720" y="638960"/>
            <a:ext cx="6429375" cy="647700"/>
          </a:xfrm>
        </p:spPr>
        <p:txBody>
          <a:bodyPr/>
          <a:lstStyle/>
          <a:p>
            <a:pPr marL="342900" indent="-342900" algn="l"/>
            <a:r>
              <a:rPr lang="en-US" altLang="zh-CN" sz="2400" kern="1200" dirty="0" smtClean="0">
                <a:solidFill>
                  <a:srgbClr val="007D7A"/>
                </a:solidFill>
                <a:latin typeface="Times New Roman" pitchFamily="18" charset="0"/>
                <a:cs typeface="Times New Roman" pitchFamily="18" charset="0"/>
              </a:rPr>
              <a:t>4. </a:t>
            </a:r>
            <a:r>
              <a:rPr lang="zh-CN" altLang="en-US" sz="2400" kern="1200" dirty="0" smtClean="0">
                <a:solidFill>
                  <a:srgbClr val="007D7A"/>
                </a:solidFill>
                <a:latin typeface="Times New Roman" pitchFamily="18" charset="0"/>
                <a:cs typeface="Times New Roman" pitchFamily="18" charset="0"/>
              </a:rPr>
              <a:t>网络</a:t>
            </a:r>
            <a:r>
              <a:rPr lang="zh-CN" altLang="en-US" sz="2400" kern="1200" dirty="0">
                <a:solidFill>
                  <a:srgbClr val="007D7A"/>
                </a:solidFill>
                <a:latin typeface="Times New Roman" pitchFamily="18" charset="0"/>
                <a:cs typeface="Times New Roman" pitchFamily="18" charset="0"/>
              </a:rPr>
              <a:t>电话与无线网络电话应用</a:t>
            </a:r>
          </a:p>
        </p:txBody>
      </p:sp>
      <p:sp>
        <p:nvSpPr>
          <p:cNvPr id="203784" name="内容占位符 2"/>
          <p:cNvSpPr>
            <a:spLocks noGrp="1"/>
          </p:cNvSpPr>
          <p:nvPr>
            <p:ph idx="4294967295"/>
          </p:nvPr>
        </p:nvSpPr>
        <p:spPr>
          <a:xfrm>
            <a:off x="395288" y="1250171"/>
            <a:ext cx="6337300" cy="3394075"/>
          </a:xfrm>
        </p:spPr>
        <p:txBody>
          <a:bodyPr/>
          <a:lstStyle/>
          <a:p>
            <a:pPr>
              <a:buFontTx/>
              <a:buNone/>
            </a:pPr>
            <a:r>
              <a:rPr lang="zh-CN" altLang="en-US" sz="2000" kern="1200" dirty="0">
                <a:solidFill>
                  <a:srgbClr val="1A3868"/>
                </a:solidFill>
                <a:latin typeface="Times New Roman" pitchFamily="18" charset="0"/>
                <a:ea typeface="微软雅黑" pitchFamily="34" charset="-122"/>
                <a:cs typeface="Times New Roman" pitchFamily="18" charset="0"/>
              </a:rPr>
              <a:t>网络电话的基本概念</a:t>
            </a:r>
            <a:endParaRPr lang="en-US" altLang="zh-CN" sz="2000" kern="1200" dirty="0">
              <a:solidFill>
                <a:srgbClr val="1A3868"/>
              </a:solidFill>
              <a:latin typeface="Times New Roman" pitchFamily="18" charset="0"/>
              <a:ea typeface="微软雅黑" pitchFamily="34" charset="-122"/>
              <a:cs typeface="Times New Roman" pitchFamily="18" charset="0"/>
            </a:endParaRPr>
          </a:p>
          <a:p>
            <a:r>
              <a:rPr lang="en-US" altLang="zh-CN" sz="2000" kern="1200" dirty="0">
                <a:solidFill>
                  <a:srgbClr val="C00000"/>
                </a:solidFill>
                <a:latin typeface="Times New Roman" pitchFamily="18" charset="0"/>
                <a:ea typeface="微软雅黑" pitchFamily="34" charset="-122"/>
                <a:cs typeface="Times New Roman" pitchFamily="18" charset="0"/>
              </a:rPr>
              <a:t>IP</a:t>
            </a:r>
            <a:r>
              <a:rPr lang="zh-CN" altLang="en-US" sz="2000" kern="1200" dirty="0">
                <a:solidFill>
                  <a:srgbClr val="C00000"/>
                </a:solidFill>
                <a:latin typeface="Times New Roman" pitchFamily="18" charset="0"/>
                <a:ea typeface="微软雅黑" pitchFamily="34" charset="-122"/>
                <a:cs typeface="Times New Roman" pitchFamily="18" charset="0"/>
              </a:rPr>
              <a:t>电话业务</a:t>
            </a:r>
            <a:r>
              <a:rPr lang="zh-CN" altLang="en-US" sz="2000" kern="1200" dirty="0">
                <a:solidFill>
                  <a:srgbClr val="1A3868"/>
                </a:solidFill>
                <a:latin typeface="Times New Roman" pitchFamily="18" charset="0"/>
                <a:ea typeface="微软雅黑" pitchFamily="34" charset="-122"/>
                <a:cs typeface="Times New Roman" pitchFamily="18" charset="0"/>
              </a:rPr>
              <a:t>：利用</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协议，通过</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网络或通过电话网络和</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网络共同提供的电话业务；</a:t>
            </a:r>
            <a:endParaRPr lang="en-US" altLang="zh-CN" sz="2000" kern="1200" dirty="0">
              <a:solidFill>
                <a:srgbClr val="1A3868"/>
              </a:solidFill>
              <a:latin typeface="Times New Roman" pitchFamily="18" charset="0"/>
              <a:ea typeface="微软雅黑" pitchFamily="34" charset="-122"/>
              <a:cs typeface="Times New Roman" pitchFamily="18" charset="0"/>
            </a:endParaRPr>
          </a:p>
          <a:p>
            <a:r>
              <a:rPr lang="zh-CN" altLang="en-US" sz="2000" kern="1200" dirty="0">
                <a:solidFill>
                  <a:srgbClr val="1A3868"/>
                </a:solidFill>
                <a:latin typeface="Times New Roman" pitchFamily="18" charset="0"/>
                <a:ea typeface="微软雅黑" pitchFamily="34" charset="-122"/>
                <a:cs typeface="Times New Roman" pitchFamily="18" charset="0"/>
              </a:rPr>
              <a:t>传统电话与</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电话系统的区别：</a:t>
            </a:r>
          </a:p>
        </p:txBody>
      </p:sp>
      <p:sp>
        <p:nvSpPr>
          <p:cNvPr id="2037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3782" name="Object 1"/>
          <p:cNvGraphicFramePr>
            <a:graphicFrameLocks noChangeAspect="1"/>
          </p:cNvGraphicFramePr>
          <p:nvPr/>
        </p:nvGraphicFramePr>
        <p:xfrm>
          <a:off x="642911" y="2763116"/>
          <a:ext cx="3429024" cy="2166881"/>
        </p:xfrm>
        <a:graphic>
          <a:graphicData uri="http://schemas.openxmlformats.org/presentationml/2006/ole">
            <p:oleObj spid="_x0000_s230402" name="Visio" r:id="rId3" imgW="2638955" imgH="1666649" progId="">
              <p:embed/>
            </p:oleObj>
          </a:graphicData>
        </a:graphic>
      </p:graphicFrame>
      <p:sp>
        <p:nvSpPr>
          <p:cNvPr id="2" name="AutoShape 7"/>
          <p:cNvSpPr>
            <a:spLocks/>
          </p:cNvSpPr>
          <p:nvPr/>
        </p:nvSpPr>
        <p:spPr bwMode="auto">
          <a:xfrm>
            <a:off x="4357686" y="3346466"/>
            <a:ext cx="1857387" cy="797714"/>
          </a:xfrm>
          <a:prstGeom prst="borderCallout2">
            <a:avLst>
              <a:gd name="adj1" fmla="val 11431"/>
              <a:gd name="adj2" fmla="val -3412"/>
              <a:gd name="adj3" fmla="val 11431"/>
              <a:gd name="adj4" fmla="val -28144"/>
              <a:gd name="adj5" fmla="val 100954"/>
              <a:gd name="adj6" fmla="val -53449"/>
            </a:avLst>
          </a:prstGeom>
          <a:solidFill>
            <a:schemeClr val="accent5">
              <a:lumMod val="50000"/>
            </a:schemeClr>
          </a:solidFill>
          <a:ln w="9525" algn="ctr">
            <a:solidFill>
              <a:schemeClr val="tx1"/>
            </a:solidFill>
            <a:miter lim="800000"/>
            <a:headEnd/>
            <a:tailEnd/>
          </a:ln>
        </p:spPr>
        <p:txBody>
          <a:bodyPr anchor="ctr"/>
          <a:lstStyle/>
          <a:p>
            <a:pPr algn="ctr" eaLnBrk="0" hangingPunct="0"/>
            <a:r>
              <a:rPr lang="zh-CN" altLang="en-US" sz="2000" u="none" dirty="0">
                <a:solidFill>
                  <a:srgbClr val="FFFF00"/>
                </a:solidFill>
                <a:latin typeface="微软雅黑" pitchFamily="34" charset="-122"/>
              </a:rPr>
              <a:t>需要</a:t>
            </a:r>
          </a:p>
          <a:p>
            <a:pPr algn="ctr" eaLnBrk="0" hangingPunct="0"/>
            <a:r>
              <a:rPr lang="zh-CN" altLang="en-US" sz="2000" u="none" dirty="0">
                <a:solidFill>
                  <a:srgbClr val="FFFF00"/>
                </a:solidFill>
                <a:latin typeface="微软雅黑" pitchFamily="34" charset="-122"/>
              </a:rPr>
              <a:t>模数</a:t>
            </a:r>
            <a:r>
              <a:rPr lang="en-US" altLang="zh-CN" sz="2000" u="none" dirty="0">
                <a:solidFill>
                  <a:srgbClr val="FFFF00"/>
                </a:solidFill>
                <a:latin typeface="微软雅黑" pitchFamily="34" charset="-122"/>
              </a:rPr>
              <a:t>/</a:t>
            </a:r>
            <a:r>
              <a:rPr lang="zh-CN" altLang="en-US" sz="2000" u="none" dirty="0">
                <a:solidFill>
                  <a:srgbClr val="FFFF00"/>
                </a:solidFill>
                <a:latin typeface="微软雅黑" pitchFamily="34" charset="-122"/>
              </a:rPr>
              <a:t>数模转换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标题 1"/>
          <p:cNvSpPr>
            <a:spLocks noGrp="1"/>
          </p:cNvSpPr>
          <p:nvPr>
            <p:ph type="title" idx="4294967295"/>
          </p:nvPr>
        </p:nvSpPr>
        <p:spPr>
          <a:xfrm>
            <a:off x="441329" y="715156"/>
            <a:ext cx="47021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电话与传统电话的比较</a:t>
            </a:r>
          </a:p>
        </p:txBody>
      </p:sp>
      <p:graphicFrame>
        <p:nvGraphicFramePr>
          <p:cNvPr id="215074" name="Group 34"/>
          <p:cNvGraphicFramePr>
            <a:graphicFrameLocks noGrp="1"/>
          </p:cNvGraphicFramePr>
          <p:nvPr>
            <p:ph idx="4294967295"/>
          </p:nvPr>
        </p:nvGraphicFramePr>
        <p:xfrm>
          <a:off x="571473" y="1500974"/>
          <a:ext cx="5643601" cy="2997202"/>
        </p:xfrm>
        <a:graphic>
          <a:graphicData uri="http://schemas.openxmlformats.org/drawingml/2006/table">
            <a:tbl>
              <a:tblPr>
                <a:tableStyleId>{616DA210-FB5B-4158-B5E0-FEB733F419BA}</a:tableStyleId>
              </a:tblPr>
              <a:tblGrid>
                <a:gridCol w="2070258"/>
                <a:gridCol w="1837762"/>
                <a:gridCol w="1735581"/>
              </a:tblGrid>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solidFill>
                            <a:schemeClr val="bg1"/>
                          </a:solidFill>
                          <a:effectLst/>
                        </a:rPr>
                        <a:t>项目</a:t>
                      </a:r>
                      <a:endParaRPr kumimoji="0" lang="zh-CN" altLang="en-US" sz="2000" b="1" i="0" u="none" strike="noStrike" cap="none" normalizeH="0" baseline="0" dirty="0" smtClean="0">
                        <a:ln>
                          <a:noFill/>
                        </a:ln>
                        <a:solidFill>
                          <a:schemeClr val="bg1"/>
                        </a:solidFill>
                        <a:effectLst/>
                        <a:latin typeface="+mn-ea"/>
                        <a:ea typeface="+mn-ea"/>
                      </a:endParaRPr>
                    </a:p>
                  </a:txBody>
                  <a:tcPr marL="68580" marR="68580" marT="0" marB="0" anchor="ctr" anchorCtr="1" horzOverflow="overflow">
                    <a:solidFill>
                      <a:schemeClr val="accent1">
                        <a:lumMod val="5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2000" u="none" strike="noStrike" cap="none" normalizeH="0" baseline="0" smtClean="0">
                          <a:ln>
                            <a:noFill/>
                          </a:ln>
                          <a:solidFill>
                            <a:schemeClr val="bg1"/>
                          </a:solidFill>
                          <a:effectLst/>
                        </a:rPr>
                        <a:t>IP</a:t>
                      </a:r>
                      <a:r>
                        <a:rPr kumimoji="0" lang="zh-CN" altLang="en-US" sz="2000" u="none" strike="noStrike" cap="none" normalizeH="0" baseline="0" smtClean="0">
                          <a:ln>
                            <a:noFill/>
                          </a:ln>
                          <a:solidFill>
                            <a:schemeClr val="bg1"/>
                          </a:solidFill>
                          <a:effectLst/>
                        </a:rPr>
                        <a:t>电话</a:t>
                      </a:r>
                      <a:endParaRPr kumimoji="0" lang="zh-CN" altLang="en-US" sz="2000" b="1" i="0" u="none" strike="noStrike" cap="none" normalizeH="0" baseline="0" smtClean="0">
                        <a:ln>
                          <a:noFill/>
                        </a:ln>
                        <a:solidFill>
                          <a:schemeClr val="bg1"/>
                        </a:solidFill>
                        <a:effectLst/>
                        <a:latin typeface="+mn-ea"/>
                        <a:ea typeface="+mn-ea"/>
                      </a:endParaRPr>
                    </a:p>
                  </a:txBody>
                  <a:tcPr marL="68580" marR="68580" marT="0" marB="0" anchor="ctr" anchorCtr="1" horzOverflow="overflow">
                    <a:solidFill>
                      <a:schemeClr val="accent1">
                        <a:lumMod val="5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solidFill>
                          <a:schemeClr val="bg1"/>
                        </a:solidFill>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solidFill>
                            <a:schemeClr val="bg1"/>
                          </a:solidFill>
                          <a:effectLst/>
                        </a:rPr>
                        <a:t>传统电话</a:t>
                      </a:r>
                      <a:endParaRPr kumimoji="0" lang="zh-CN" altLang="en-US" sz="2000" b="1" i="0" u="none" strike="noStrike" cap="none" normalizeH="0" baseline="0" dirty="0" smtClean="0">
                        <a:ln>
                          <a:noFill/>
                        </a:ln>
                        <a:solidFill>
                          <a:schemeClr val="bg1"/>
                        </a:solidFill>
                        <a:effectLst/>
                        <a:latin typeface="+mn-ea"/>
                        <a:ea typeface="+mn-ea"/>
                      </a:endParaRPr>
                    </a:p>
                  </a:txBody>
                  <a:tcPr marL="68580" marR="68580" marT="0" marB="0" anchor="ctr" anchorCtr="1" horzOverflow="overflow">
                    <a:solidFill>
                      <a:schemeClr val="accent1">
                        <a:lumMod val="50000"/>
                      </a:schemeClr>
                    </a:solidFill>
                  </a:tcPr>
                </a:tc>
              </a:tr>
              <a:tr h="498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传输网络</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互联网</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CN" sz="2000" u="none" strike="noStrike" cap="none" normalizeH="0" baseline="0" dirty="0" smtClean="0">
                          <a:ln>
                            <a:noFill/>
                          </a:ln>
                          <a:effectLst/>
                        </a:rPr>
                        <a:t>PSTN</a:t>
                      </a:r>
                      <a:endParaRPr kumimoji="0" lang="zh-CN" altLang="zh-CN"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交换方式</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分组交换</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电路交换</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带宽利用率</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高</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低</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498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使用费用</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低</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高</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r h="50006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话音质量</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smtClean="0">
                          <a:ln>
                            <a:noFill/>
                          </a:ln>
                          <a:effectLst/>
                        </a:rPr>
                        <a:t>低</a:t>
                      </a:r>
                      <a:endParaRPr kumimoji="0" lang="zh-CN" altLang="en-US" sz="2000" b="1" i="0" u="none" strike="noStrike" cap="none" normalizeH="0" baseline="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zh-CN" altLang="en-US" sz="2000" u="none" strike="noStrike" cap="none" normalizeH="0" baseline="0" dirty="0" smtClean="0">
                          <a:ln>
                            <a:noFill/>
                          </a:ln>
                          <a:effectLst/>
                        </a:rPr>
                        <a:t>高</a:t>
                      </a:r>
                      <a:endParaRPr kumimoji="0" lang="zh-CN" altLang="en-US" sz="2000" b="1" i="0" u="none" strike="noStrike" cap="none" normalizeH="0" baseline="0" dirty="0" smtClean="0">
                        <a:ln>
                          <a:noFill/>
                        </a:ln>
                        <a:solidFill>
                          <a:srgbClr val="267326"/>
                        </a:solidFill>
                        <a:effectLst/>
                        <a:latin typeface="+mn-ea"/>
                        <a:ea typeface="+mn-ea"/>
                      </a:endParaRPr>
                    </a:p>
                  </a:txBody>
                  <a:tcPr marL="68580" marR="68580" marT="0" marB="0" anchor="ctr" anchorCtr="1" horzOverflow="overflow">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1" name="标题 1"/>
          <p:cNvSpPr>
            <a:spLocks noGrp="1"/>
          </p:cNvSpPr>
          <p:nvPr>
            <p:ph type="title" idx="4294967295"/>
          </p:nvPr>
        </p:nvSpPr>
        <p:spPr>
          <a:xfrm>
            <a:off x="323850" y="715162"/>
            <a:ext cx="4143375" cy="857250"/>
          </a:xfrm>
        </p:spPr>
        <p:txBody>
          <a:bodyPr/>
          <a:lstStyle/>
          <a:p>
            <a:pPr marL="342900" indent="-342900" algn="l"/>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电话系统结构示意图</a:t>
            </a:r>
          </a:p>
        </p:txBody>
      </p:sp>
      <p:sp>
        <p:nvSpPr>
          <p:cNvPr id="2058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5830" name="Object 1"/>
          <p:cNvGraphicFramePr>
            <a:graphicFrameLocks noChangeAspect="1"/>
          </p:cNvGraphicFramePr>
          <p:nvPr/>
        </p:nvGraphicFramePr>
        <p:xfrm>
          <a:off x="357190" y="1725511"/>
          <a:ext cx="6143636" cy="3204487"/>
        </p:xfrm>
        <a:graphic>
          <a:graphicData uri="http://schemas.openxmlformats.org/presentationml/2006/ole">
            <p:oleObj spid="_x0000_s231426" name="Visio" r:id="rId3" imgW="5662803" imgH="2675001" progId="">
              <p:embed/>
            </p:oleObj>
          </a:graphicData>
        </a:graphic>
      </p:graphicFrame>
      <p:sp>
        <p:nvSpPr>
          <p:cNvPr id="2" name="AutoShape 7"/>
          <p:cNvSpPr>
            <a:spLocks/>
          </p:cNvSpPr>
          <p:nvPr/>
        </p:nvSpPr>
        <p:spPr bwMode="auto">
          <a:xfrm>
            <a:off x="3071802" y="746913"/>
            <a:ext cx="3429024" cy="968375"/>
          </a:xfrm>
          <a:prstGeom prst="borderCallout2">
            <a:avLst>
              <a:gd name="adj1" fmla="val 11806"/>
              <a:gd name="adj2" fmla="val -1995"/>
              <a:gd name="adj3" fmla="val 11806"/>
              <a:gd name="adj4" fmla="val -11227"/>
              <a:gd name="adj5" fmla="val 101806"/>
              <a:gd name="adj6" fmla="val -20792"/>
            </a:avLst>
          </a:prstGeom>
          <a:solidFill>
            <a:schemeClr val="accent5">
              <a:lumMod val="50000"/>
            </a:schemeClr>
          </a:solidFill>
          <a:ln w="9525" algn="ctr">
            <a:solidFill>
              <a:schemeClr val="tx1"/>
            </a:solidFill>
            <a:miter lim="800000"/>
            <a:headEnd/>
            <a:tailEnd/>
          </a:ln>
        </p:spPr>
        <p:txBody>
          <a:bodyPr anchor="ctr"/>
          <a:lstStyle/>
          <a:p>
            <a:pPr eaLnBrk="0" hangingPunct="0"/>
            <a:r>
              <a:rPr lang="en-US" altLang="zh-CN" sz="2000" b="0" u="none" dirty="0">
                <a:solidFill>
                  <a:srgbClr val="FFFF00"/>
                </a:solidFill>
                <a:latin typeface="微软雅黑" pitchFamily="34" charset="-122"/>
              </a:rPr>
              <a:t>H.323</a:t>
            </a:r>
            <a:r>
              <a:rPr lang="zh-CN" altLang="en-US" sz="2000" b="0" u="none" dirty="0">
                <a:solidFill>
                  <a:srgbClr val="FFFF00"/>
                </a:solidFill>
                <a:latin typeface="微软雅黑" pitchFamily="34" charset="-122"/>
              </a:rPr>
              <a:t>标准描述了</a:t>
            </a:r>
            <a:r>
              <a:rPr lang="en-US" altLang="zh-CN" sz="2000" b="0" u="none" dirty="0">
                <a:solidFill>
                  <a:srgbClr val="FFFF00"/>
                </a:solidFill>
                <a:latin typeface="微软雅黑" pitchFamily="34" charset="-122"/>
              </a:rPr>
              <a:t>IP</a:t>
            </a:r>
            <a:r>
              <a:rPr lang="zh-CN" altLang="en-US" sz="2000" b="0" u="none" dirty="0">
                <a:solidFill>
                  <a:srgbClr val="FFFF00"/>
                </a:solidFill>
                <a:latin typeface="微软雅黑" pitchFamily="34" charset="-122"/>
              </a:rPr>
              <a:t>电话系统结构和各部分功能，以协调不同厂商的</a:t>
            </a:r>
            <a:r>
              <a:rPr lang="en-US" altLang="zh-CN" sz="2000" b="0" u="none" dirty="0">
                <a:solidFill>
                  <a:srgbClr val="FFFF00"/>
                </a:solidFill>
                <a:latin typeface="微软雅黑" pitchFamily="34" charset="-122"/>
              </a:rPr>
              <a:t>IP</a:t>
            </a:r>
            <a:r>
              <a:rPr lang="zh-CN" altLang="en-US" sz="2000" b="0" u="none" dirty="0">
                <a:solidFill>
                  <a:srgbClr val="FFFF00"/>
                </a:solidFill>
                <a:latin typeface="微软雅黑" pitchFamily="34" charset="-122"/>
              </a:rPr>
              <a:t>电话的互联</a:t>
            </a:r>
            <a:r>
              <a:rPr lang="zh-CN" altLang="en-US" sz="2000" b="0" u="none" dirty="0" smtClean="0">
                <a:solidFill>
                  <a:srgbClr val="FFFF00"/>
                </a:solidFill>
                <a:latin typeface="微软雅黑" pitchFamily="34" charset="-122"/>
              </a:rPr>
              <a:t>性</a:t>
            </a:r>
            <a:endParaRPr lang="zh-CN" altLang="en-US" sz="2000" b="0" u="none" dirty="0">
              <a:solidFill>
                <a:srgbClr val="FFFF00"/>
              </a:solidFill>
              <a:latin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标题 1"/>
          <p:cNvSpPr>
            <a:spLocks noGrp="1"/>
          </p:cNvSpPr>
          <p:nvPr>
            <p:ph type="title" idx="4294967295"/>
          </p:nvPr>
        </p:nvSpPr>
        <p:spPr>
          <a:xfrm>
            <a:off x="323850" y="797712"/>
            <a:ext cx="4608513" cy="774700"/>
          </a:xfrm>
        </p:spPr>
        <p:txBody>
          <a:bodyPr/>
          <a:lstStyle/>
          <a:p>
            <a:pPr marL="342900" indent="-342900" algn="l"/>
            <a:r>
              <a:rPr lang="zh-CN" altLang="en-US" sz="2400" kern="1200" dirty="0">
                <a:solidFill>
                  <a:srgbClr val="007D7A"/>
                </a:solidFill>
                <a:latin typeface="Times New Roman" pitchFamily="18" charset="0"/>
                <a:cs typeface="Times New Roman" pitchFamily="18" charset="0"/>
              </a:rPr>
              <a:t>无线</a:t>
            </a:r>
            <a:r>
              <a:rPr lang="en-US" altLang="zh-CN" sz="2400" kern="1200" dirty="0">
                <a:solidFill>
                  <a:srgbClr val="007D7A"/>
                </a:solidFill>
                <a:latin typeface="Times New Roman" pitchFamily="18" charset="0"/>
                <a:cs typeface="Times New Roman" pitchFamily="18" charset="0"/>
              </a:rPr>
              <a:t>IP</a:t>
            </a:r>
            <a:r>
              <a:rPr lang="zh-CN" altLang="en-US" sz="2400" kern="1200" dirty="0">
                <a:solidFill>
                  <a:srgbClr val="007D7A"/>
                </a:solidFill>
                <a:latin typeface="Times New Roman" pitchFamily="18" charset="0"/>
                <a:cs typeface="Times New Roman" pitchFamily="18" charset="0"/>
              </a:rPr>
              <a:t>电话结构示意图</a:t>
            </a:r>
          </a:p>
        </p:txBody>
      </p:sp>
      <p:sp>
        <p:nvSpPr>
          <p:cNvPr id="2099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09926" name="Object 5"/>
          <p:cNvGraphicFramePr>
            <a:graphicFrameLocks noChangeAspect="1"/>
          </p:cNvGraphicFramePr>
          <p:nvPr/>
        </p:nvGraphicFramePr>
        <p:xfrm>
          <a:off x="214314" y="1451925"/>
          <a:ext cx="5715008" cy="3406635"/>
        </p:xfrm>
        <a:graphic>
          <a:graphicData uri="http://schemas.openxmlformats.org/presentationml/2006/ole">
            <p:oleObj spid="_x0000_s232450" name="Visio" r:id="rId3" imgW="5392674" imgH="3310128"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内容占位符 2"/>
          <p:cNvSpPr>
            <a:spLocks noGrp="1"/>
          </p:cNvSpPr>
          <p:nvPr>
            <p:ph idx="4294967295"/>
          </p:nvPr>
        </p:nvSpPr>
        <p:spPr>
          <a:xfrm>
            <a:off x="409592" y="786594"/>
            <a:ext cx="6591300" cy="1573212"/>
          </a:xfrm>
        </p:spPr>
        <p:txBody>
          <a:bodyPr/>
          <a:lstStyle/>
          <a:p>
            <a:pPr marL="0" indent="0">
              <a:lnSpc>
                <a:spcPct val="120000"/>
              </a:lnSpc>
              <a:buFontTx/>
              <a:buNone/>
            </a:pPr>
            <a:r>
              <a:rPr lang="en-US" altLang="zh-CN" b="1" kern="1200" dirty="0" smtClean="0">
                <a:solidFill>
                  <a:srgbClr val="007D7A"/>
                </a:solidFill>
                <a:latin typeface="Times New Roman" pitchFamily="18" charset="0"/>
                <a:ea typeface="+mj-ea"/>
                <a:cs typeface="Times New Roman" pitchFamily="18" charset="0"/>
              </a:rPr>
              <a:t>TELNET </a:t>
            </a:r>
            <a:r>
              <a:rPr lang="zh-CN" altLang="en-US" b="1" kern="1200" dirty="0" smtClean="0">
                <a:solidFill>
                  <a:srgbClr val="007D7A"/>
                </a:solidFill>
                <a:latin typeface="Times New Roman" pitchFamily="18" charset="0"/>
                <a:ea typeface="+mj-ea"/>
                <a:cs typeface="Times New Roman" pitchFamily="18" charset="0"/>
              </a:rPr>
              <a:t>使用</a:t>
            </a:r>
            <a:r>
              <a:rPr lang="en-US" altLang="zh-CN" b="1" kern="1200" dirty="0" smtClean="0">
                <a:solidFill>
                  <a:srgbClr val="007D7A"/>
                </a:solidFill>
                <a:latin typeface="Times New Roman" pitchFamily="18" charset="0"/>
                <a:ea typeface="+mj-ea"/>
                <a:cs typeface="Times New Roman" pitchFamily="18" charset="0"/>
              </a:rPr>
              <a:t>Client/Server</a:t>
            </a:r>
            <a:r>
              <a:rPr lang="zh-CN" altLang="en-US" b="1" kern="1200" dirty="0" smtClean="0">
                <a:solidFill>
                  <a:srgbClr val="007D7A"/>
                </a:solidFill>
                <a:latin typeface="Times New Roman" pitchFamily="18" charset="0"/>
                <a:ea typeface="+mj-ea"/>
                <a:cs typeface="Times New Roman" pitchFamily="18" charset="0"/>
              </a:rPr>
              <a:t>工作模式</a:t>
            </a:r>
          </a:p>
          <a:p>
            <a:pPr marL="265113" indent="-265113">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在本地系统运行 </a:t>
            </a:r>
            <a:r>
              <a:rPr lang="en-US" altLang="zh-CN" sz="2000" kern="1200" dirty="0" smtClean="0">
                <a:solidFill>
                  <a:srgbClr val="1A3868"/>
                </a:solidFill>
                <a:latin typeface="Times New Roman" pitchFamily="18" charset="0"/>
                <a:ea typeface="微软雅黑" pitchFamily="34" charset="-122"/>
                <a:cs typeface="Times New Roman" pitchFamily="18" charset="0"/>
              </a:rPr>
              <a:t>TELNET </a:t>
            </a:r>
            <a:r>
              <a:rPr lang="zh-CN" altLang="en-US" sz="2000" kern="1200" dirty="0" smtClean="0">
                <a:solidFill>
                  <a:srgbClr val="1A3868"/>
                </a:solidFill>
                <a:latin typeface="Times New Roman" pitchFamily="18" charset="0"/>
                <a:ea typeface="微软雅黑" pitchFamily="34" charset="-122"/>
                <a:cs typeface="Times New Roman" pitchFamily="18" charset="0"/>
              </a:rPr>
              <a:t>客户进程</a:t>
            </a:r>
          </a:p>
          <a:p>
            <a:pPr marL="265113" indent="-265113">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在远地主机则运行 </a:t>
            </a:r>
            <a:r>
              <a:rPr lang="en-US" altLang="zh-CN" sz="2000" kern="1200" dirty="0" smtClean="0">
                <a:solidFill>
                  <a:srgbClr val="1A3868"/>
                </a:solidFill>
                <a:latin typeface="Times New Roman" pitchFamily="18" charset="0"/>
                <a:ea typeface="微软雅黑" pitchFamily="34" charset="-122"/>
                <a:cs typeface="Times New Roman" pitchFamily="18" charset="0"/>
              </a:rPr>
              <a:t>TELNET </a:t>
            </a:r>
            <a:r>
              <a:rPr lang="zh-CN" altLang="en-US" sz="2000" kern="1200" dirty="0" smtClean="0">
                <a:solidFill>
                  <a:srgbClr val="1A3868"/>
                </a:solidFill>
                <a:latin typeface="Times New Roman" pitchFamily="18" charset="0"/>
                <a:ea typeface="微软雅黑" pitchFamily="34" charset="-122"/>
                <a:cs typeface="Times New Roman" pitchFamily="18" charset="0"/>
              </a:rPr>
              <a:t>服务器进程</a:t>
            </a:r>
          </a:p>
        </p:txBody>
      </p:sp>
      <p:pic>
        <p:nvPicPr>
          <p:cNvPr id="23557" name="Picture 1"/>
          <p:cNvPicPr>
            <a:picLocks noChangeAspect="1" noChangeArrowheads="1"/>
          </p:cNvPicPr>
          <p:nvPr/>
        </p:nvPicPr>
        <p:blipFill>
          <a:blip r:embed="rId2" cstate="print"/>
          <a:srcRect/>
          <a:stretch>
            <a:fillRect/>
          </a:stretch>
        </p:blipFill>
        <p:spPr bwMode="auto">
          <a:xfrm>
            <a:off x="357190" y="2377298"/>
            <a:ext cx="5929322" cy="2178033"/>
          </a:xfrm>
          <a:prstGeom prst="rect">
            <a:avLst/>
          </a:prstGeom>
          <a:noFill/>
          <a:ln w="9525">
            <a:noFill/>
            <a:miter lim="800000"/>
            <a:headEnd/>
            <a:tailEnd/>
          </a:ln>
        </p:spPr>
      </p:pic>
      <p:sp>
        <p:nvSpPr>
          <p:cNvPr id="4" name="椭圆 3"/>
          <p:cNvSpPr/>
          <p:nvPr/>
        </p:nvSpPr>
        <p:spPr bwMode="auto">
          <a:xfrm>
            <a:off x="4071934" y="2786858"/>
            <a:ext cx="867462" cy="121444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
        <p:nvSpPr>
          <p:cNvPr id="5" name="椭圆 4"/>
          <p:cNvSpPr/>
          <p:nvPr/>
        </p:nvSpPr>
        <p:spPr bwMode="auto">
          <a:xfrm>
            <a:off x="1561398" y="2786858"/>
            <a:ext cx="867462" cy="121444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idx="4294967295"/>
          </p:nvPr>
        </p:nvSpPr>
        <p:spPr>
          <a:xfrm>
            <a:off x="428596" y="918366"/>
            <a:ext cx="5435600" cy="725484"/>
          </a:xfrm>
        </p:spPr>
        <p:txBody>
          <a:bodyPr anchor="b"/>
          <a:lstStyle/>
          <a:p>
            <a:pPr algn="l"/>
            <a:r>
              <a:rPr lang="en-US" altLang="zh-CN" sz="2400" kern="1200" dirty="0" smtClean="0">
                <a:solidFill>
                  <a:srgbClr val="007D7A"/>
                </a:solidFill>
                <a:latin typeface="Times New Roman" pitchFamily="18" charset="0"/>
                <a:cs typeface="Times New Roman" pitchFamily="18" charset="0"/>
              </a:rPr>
              <a:t>TELNET </a:t>
            </a:r>
            <a:r>
              <a:rPr lang="zh-CN" altLang="en-US" sz="2400" kern="1200" dirty="0" smtClean="0">
                <a:solidFill>
                  <a:srgbClr val="007D7A"/>
                </a:solidFill>
                <a:latin typeface="Times New Roman" pitchFamily="18" charset="0"/>
                <a:cs typeface="Times New Roman" pitchFamily="18" charset="0"/>
              </a:rPr>
              <a:t>使用网络虚拟终端 </a:t>
            </a:r>
            <a:r>
              <a:rPr lang="en-US" altLang="zh-CN" sz="2400" kern="1200" dirty="0" smtClean="0">
                <a:solidFill>
                  <a:srgbClr val="007D7A"/>
                </a:solidFill>
                <a:latin typeface="Times New Roman" pitchFamily="18" charset="0"/>
                <a:cs typeface="Times New Roman" pitchFamily="18" charset="0"/>
              </a:rPr>
              <a:t>NVT </a:t>
            </a:r>
            <a:r>
              <a:rPr lang="zh-CN" altLang="en-US" sz="2400" kern="1200" dirty="0" smtClean="0">
                <a:solidFill>
                  <a:srgbClr val="007D7A"/>
                </a:solidFill>
                <a:latin typeface="Times New Roman" pitchFamily="18" charset="0"/>
                <a:cs typeface="Times New Roman" pitchFamily="18" charset="0"/>
              </a:rPr>
              <a:t>格式</a:t>
            </a:r>
            <a:br>
              <a:rPr lang="zh-CN" altLang="en-US" sz="2400" kern="1200" dirty="0" smtClean="0">
                <a:solidFill>
                  <a:srgbClr val="007D7A"/>
                </a:solidFill>
                <a:latin typeface="Times New Roman" pitchFamily="18" charset="0"/>
                <a:cs typeface="Times New Roman" pitchFamily="18" charset="0"/>
              </a:rPr>
            </a:br>
            <a:r>
              <a:rPr lang="en-US" altLang="zh-CN" sz="2400" kern="1200" dirty="0" smtClean="0">
                <a:solidFill>
                  <a:srgbClr val="007D7A"/>
                </a:solidFill>
                <a:latin typeface="Times New Roman" pitchFamily="18" charset="0"/>
                <a:cs typeface="Times New Roman" pitchFamily="18" charset="0"/>
              </a:rPr>
              <a:t>network virtual terminal </a:t>
            </a:r>
          </a:p>
        </p:txBody>
      </p:sp>
      <p:grpSp>
        <p:nvGrpSpPr>
          <p:cNvPr id="19" name="组合 18"/>
          <p:cNvGrpSpPr/>
          <p:nvPr/>
        </p:nvGrpSpPr>
        <p:grpSpPr>
          <a:xfrm>
            <a:off x="273067" y="1858165"/>
            <a:ext cx="5656255" cy="2455790"/>
            <a:chOff x="34925" y="2284309"/>
            <a:chExt cx="6799263" cy="2952052"/>
          </a:xfrm>
        </p:grpSpPr>
        <p:graphicFrame>
          <p:nvGraphicFramePr>
            <p:cNvPr id="158723" name="Object 5"/>
            <p:cNvGraphicFramePr>
              <a:graphicFrameLocks noChangeAspect="1"/>
            </p:cNvGraphicFramePr>
            <p:nvPr/>
          </p:nvGraphicFramePr>
          <p:xfrm>
            <a:off x="2276475" y="2640764"/>
            <a:ext cx="2439988" cy="1722437"/>
          </p:xfrm>
          <a:graphic>
            <a:graphicData uri="http://schemas.openxmlformats.org/presentationml/2006/ole">
              <p:oleObj spid="_x0000_s158723" name="VISIO" r:id="rId4" imgW="1689840" imgH="964440" progId="">
                <p:embed/>
              </p:oleObj>
            </a:graphicData>
          </a:graphic>
        </p:graphicFrame>
        <p:sp>
          <p:nvSpPr>
            <p:cNvPr id="158725" name="Text Box 6"/>
            <p:cNvSpPr txBox="1">
              <a:spLocks noChangeArrowheads="1"/>
            </p:cNvSpPr>
            <p:nvPr/>
          </p:nvSpPr>
          <p:spPr bwMode="auto">
            <a:xfrm>
              <a:off x="2843213" y="2284309"/>
              <a:ext cx="954107" cy="400110"/>
            </a:xfrm>
            <a:prstGeom prst="rect">
              <a:avLst/>
            </a:prstGeom>
            <a:noFill/>
            <a:ln w="9525">
              <a:noFill/>
              <a:miter lim="800000"/>
              <a:headEnd/>
              <a:tailEnd/>
            </a:ln>
          </p:spPr>
          <p:txBody>
            <a:bodyPr wrap="none">
              <a:spAutoFit/>
            </a:bodyPr>
            <a:lstStyle/>
            <a:p>
              <a:r>
                <a:rPr kumimoji="1" lang="zh-CN" altLang="en-US" sz="2000" b="0" u="none">
                  <a:solidFill>
                    <a:srgbClr val="333399"/>
                  </a:solidFill>
                  <a:latin typeface="Arial" charset="0"/>
                  <a:ea typeface="黑体" pitchFamily="2" charset="-122"/>
                </a:rPr>
                <a:t>因特网</a:t>
              </a:r>
            </a:p>
          </p:txBody>
        </p:sp>
        <p:pic>
          <p:nvPicPr>
            <p:cNvPr id="158726" name="Picture 7"/>
            <p:cNvPicPr>
              <a:picLocks noChangeArrowheads="1"/>
            </p:cNvPicPr>
            <p:nvPr/>
          </p:nvPicPr>
          <p:blipFill>
            <a:blip r:embed="rId5" cstate="print"/>
            <a:srcRect/>
            <a:stretch>
              <a:fillRect/>
            </a:stretch>
          </p:blipFill>
          <p:spPr bwMode="auto">
            <a:xfrm>
              <a:off x="4859338" y="2718551"/>
              <a:ext cx="1974850" cy="1649413"/>
            </a:xfrm>
            <a:prstGeom prst="rect">
              <a:avLst/>
            </a:prstGeom>
            <a:noFill/>
            <a:ln w="12699">
              <a:noFill/>
              <a:miter lim="800000"/>
              <a:headEnd/>
              <a:tailEnd/>
            </a:ln>
          </p:spPr>
        </p:pic>
        <p:pic>
          <p:nvPicPr>
            <p:cNvPr id="158727" name="Picture 8"/>
            <p:cNvPicPr>
              <a:picLocks noChangeArrowheads="1"/>
            </p:cNvPicPr>
            <p:nvPr/>
          </p:nvPicPr>
          <p:blipFill>
            <a:blip r:embed="rId6" cstate="print"/>
            <a:srcRect/>
            <a:stretch>
              <a:fillRect/>
            </a:stretch>
          </p:blipFill>
          <p:spPr bwMode="auto">
            <a:xfrm>
              <a:off x="200025" y="2789989"/>
              <a:ext cx="1858963" cy="1370012"/>
            </a:xfrm>
            <a:prstGeom prst="rect">
              <a:avLst/>
            </a:prstGeom>
            <a:noFill/>
            <a:ln w="9525">
              <a:noFill/>
              <a:miter lim="800000"/>
              <a:headEnd/>
              <a:tailEnd/>
            </a:ln>
          </p:spPr>
        </p:pic>
        <p:sp>
          <p:nvSpPr>
            <p:cNvPr id="158728" name="Text Box 9"/>
            <p:cNvSpPr txBox="1">
              <a:spLocks noChangeArrowheads="1"/>
            </p:cNvSpPr>
            <p:nvPr/>
          </p:nvSpPr>
          <p:spPr bwMode="auto">
            <a:xfrm>
              <a:off x="2771775" y="2874126"/>
              <a:ext cx="1278107" cy="400110"/>
            </a:xfrm>
            <a:prstGeom prst="rect">
              <a:avLst/>
            </a:prstGeom>
            <a:noFill/>
            <a:ln w="9525">
              <a:noFill/>
              <a:miter lim="800000"/>
              <a:headEnd/>
              <a:tailEnd/>
            </a:ln>
          </p:spPr>
          <p:txBody>
            <a:bodyPr wrap="none">
              <a:spAutoFit/>
            </a:bodyPr>
            <a:lstStyle/>
            <a:p>
              <a:r>
                <a:rPr kumimoji="1" lang="en-US" altLang="zh-CN" sz="2000" b="0" u="none" dirty="0">
                  <a:solidFill>
                    <a:srgbClr val="333399"/>
                  </a:solidFill>
                  <a:latin typeface="Arial" charset="0"/>
                  <a:ea typeface="黑体" pitchFamily="2" charset="-122"/>
                </a:rPr>
                <a:t>TCP </a:t>
              </a:r>
              <a:r>
                <a:rPr kumimoji="1" lang="zh-CN" altLang="en-US" sz="2000" b="0" u="none" dirty="0">
                  <a:solidFill>
                    <a:srgbClr val="333399"/>
                  </a:solidFill>
                  <a:latin typeface="Arial" charset="0"/>
                  <a:ea typeface="黑体" pitchFamily="2" charset="-122"/>
                </a:rPr>
                <a:t>连接</a:t>
              </a:r>
            </a:p>
          </p:txBody>
        </p:sp>
        <p:sp>
          <p:nvSpPr>
            <p:cNvPr id="158729" name="Text Box 10"/>
            <p:cNvSpPr txBox="1">
              <a:spLocks noChangeArrowheads="1"/>
            </p:cNvSpPr>
            <p:nvPr/>
          </p:nvSpPr>
          <p:spPr bwMode="auto">
            <a:xfrm>
              <a:off x="539750" y="2401784"/>
              <a:ext cx="1024639" cy="400110"/>
            </a:xfrm>
            <a:prstGeom prst="rect">
              <a:avLst/>
            </a:prstGeom>
            <a:noFill/>
            <a:ln w="9525">
              <a:noFill/>
              <a:miter lim="800000"/>
              <a:headEnd/>
              <a:tailEnd/>
            </a:ln>
          </p:spPr>
          <p:txBody>
            <a:bodyPr wrap="none">
              <a:spAutoFit/>
            </a:bodyPr>
            <a:lstStyle/>
            <a:p>
              <a:r>
                <a:rPr kumimoji="1" lang="zh-CN" altLang="en-US" sz="2000" b="0" u="none" dirty="0">
                  <a:solidFill>
                    <a:srgbClr val="333399"/>
                  </a:solidFill>
                  <a:latin typeface="Arial" charset="0"/>
                  <a:ea typeface="黑体" pitchFamily="2" charset="-122"/>
                </a:rPr>
                <a:t> 客户端</a:t>
              </a:r>
            </a:p>
          </p:txBody>
        </p:sp>
        <p:sp>
          <p:nvSpPr>
            <p:cNvPr id="158730" name="Text Box 11"/>
            <p:cNvSpPr txBox="1">
              <a:spLocks noChangeArrowheads="1"/>
            </p:cNvSpPr>
            <p:nvPr/>
          </p:nvSpPr>
          <p:spPr bwMode="auto">
            <a:xfrm>
              <a:off x="5148263" y="2357334"/>
              <a:ext cx="1281120" cy="400110"/>
            </a:xfrm>
            <a:prstGeom prst="rect">
              <a:avLst/>
            </a:prstGeom>
            <a:noFill/>
            <a:ln w="9525">
              <a:noFill/>
              <a:miter lim="800000"/>
              <a:headEnd/>
              <a:tailEnd/>
            </a:ln>
          </p:spPr>
          <p:txBody>
            <a:bodyPr wrap="none">
              <a:spAutoFit/>
            </a:bodyPr>
            <a:lstStyle/>
            <a:p>
              <a:r>
                <a:rPr kumimoji="1" lang="zh-CN" altLang="en-US" sz="2000" b="0" u="none">
                  <a:solidFill>
                    <a:srgbClr val="333399"/>
                  </a:solidFill>
                  <a:latin typeface="Arial" charset="0"/>
                  <a:ea typeface="黑体" pitchFamily="2" charset="-122"/>
                </a:rPr>
                <a:t> 服务器端</a:t>
              </a:r>
            </a:p>
          </p:txBody>
        </p:sp>
        <p:sp>
          <p:nvSpPr>
            <p:cNvPr id="158731" name="Text Box 12"/>
            <p:cNvSpPr txBox="1">
              <a:spLocks noChangeArrowheads="1"/>
            </p:cNvSpPr>
            <p:nvPr/>
          </p:nvSpPr>
          <p:spPr bwMode="auto">
            <a:xfrm>
              <a:off x="34925" y="4385426"/>
              <a:ext cx="1818566" cy="850935"/>
            </a:xfrm>
            <a:prstGeom prst="rect">
              <a:avLst/>
            </a:prstGeom>
            <a:noFill/>
            <a:ln w="9525">
              <a:noFill/>
              <a:miter lim="800000"/>
              <a:headEnd/>
              <a:tailEnd/>
            </a:ln>
          </p:spPr>
          <p:txBody>
            <a:bodyPr wrap="square">
              <a:spAutoFit/>
            </a:bodyPr>
            <a:lstStyle/>
            <a:p>
              <a:pPr algn="ctr"/>
              <a:r>
                <a:rPr kumimoji="1" lang="zh-CN" altLang="en-US" sz="2000" u="none" dirty="0">
                  <a:solidFill>
                    <a:srgbClr val="333399"/>
                  </a:solidFill>
                  <a:latin typeface="Arial" charset="0"/>
                  <a:ea typeface="黑体" pitchFamily="2" charset="-122"/>
                </a:rPr>
                <a:t>使用客户端的格式</a:t>
              </a:r>
            </a:p>
          </p:txBody>
        </p:sp>
        <p:sp>
          <p:nvSpPr>
            <p:cNvPr id="158732" name="Text Box 13"/>
            <p:cNvSpPr txBox="1">
              <a:spLocks noChangeArrowheads="1"/>
            </p:cNvSpPr>
            <p:nvPr/>
          </p:nvSpPr>
          <p:spPr bwMode="auto">
            <a:xfrm>
              <a:off x="4736258" y="4313988"/>
              <a:ext cx="1840308" cy="850934"/>
            </a:xfrm>
            <a:prstGeom prst="rect">
              <a:avLst/>
            </a:prstGeom>
            <a:noFill/>
            <a:ln w="9525">
              <a:noFill/>
              <a:miter lim="800000"/>
              <a:headEnd/>
              <a:tailEnd/>
            </a:ln>
          </p:spPr>
          <p:txBody>
            <a:bodyPr wrap="square">
              <a:spAutoFit/>
            </a:bodyPr>
            <a:lstStyle/>
            <a:p>
              <a:pPr algn="ctr"/>
              <a:r>
                <a:rPr kumimoji="1" lang="zh-CN" altLang="en-US" sz="2000" u="none" dirty="0">
                  <a:solidFill>
                    <a:srgbClr val="333399"/>
                  </a:solidFill>
                  <a:latin typeface="Arial" charset="0"/>
                  <a:ea typeface="黑体" pitchFamily="2" charset="-122"/>
                </a:rPr>
                <a:t>使用服务器端的格式</a:t>
              </a:r>
            </a:p>
          </p:txBody>
        </p:sp>
        <p:sp>
          <p:nvSpPr>
            <p:cNvPr id="158733" name="Text Box 14"/>
            <p:cNvSpPr txBox="1">
              <a:spLocks noChangeArrowheads="1"/>
            </p:cNvSpPr>
            <p:nvPr/>
          </p:nvSpPr>
          <p:spPr bwMode="auto">
            <a:xfrm>
              <a:off x="2485057" y="4672764"/>
              <a:ext cx="1872629" cy="400110"/>
            </a:xfrm>
            <a:prstGeom prst="rect">
              <a:avLst/>
            </a:prstGeom>
            <a:noFill/>
            <a:ln w="9525">
              <a:noFill/>
              <a:miter lim="800000"/>
              <a:headEnd/>
              <a:tailEnd/>
            </a:ln>
          </p:spPr>
          <p:txBody>
            <a:bodyPr wrap="none">
              <a:spAutoFit/>
            </a:bodyPr>
            <a:lstStyle/>
            <a:p>
              <a:r>
                <a:rPr kumimoji="1" lang="zh-CN" altLang="en-US" sz="2000" u="none" dirty="0">
                  <a:solidFill>
                    <a:srgbClr val="333399"/>
                  </a:solidFill>
                  <a:latin typeface="Arial" charset="0"/>
                  <a:ea typeface="黑体" pitchFamily="2" charset="-122"/>
                </a:rPr>
                <a:t>使用 </a:t>
              </a:r>
              <a:r>
                <a:rPr kumimoji="1" lang="en-US" altLang="zh-CN" sz="2000" u="none" dirty="0">
                  <a:solidFill>
                    <a:srgbClr val="333399"/>
                  </a:solidFill>
                  <a:latin typeface="Arial" charset="0"/>
                  <a:ea typeface="黑体" pitchFamily="2" charset="-122"/>
                </a:rPr>
                <a:t>NVT </a:t>
              </a:r>
              <a:r>
                <a:rPr kumimoji="1" lang="zh-CN" altLang="en-US" sz="2000" u="none" dirty="0">
                  <a:solidFill>
                    <a:srgbClr val="333399"/>
                  </a:solidFill>
                  <a:latin typeface="Arial" charset="0"/>
                  <a:ea typeface="黑体" pitchFamily="2" charset="-122"/>
                </a:rPr>
                <a:t>格式</a:t>
              </a:r>
            </a:p>
          </p:txBody>
        </p:sp>
        <p:sp>
          <p:nvSpPr>
            <p:cNvPr id="158734" name="Line 15"/>
            <p:cNvSpPr>
              <a:spLocks noChangeShapeType="1"/>
            </p:cNvSpPr>
            <p:nvPr/>
          </p:nvSpPr>
          <p:spPr bwMode="auto">
            <a:xfrm flipV="1">
              <a:off x="739775" y="3653589"/>
              <a:ext cx="330200" cy="809625"/>
            </a:xfrm>
            <a:prstGeom prst="line">
              <a:avLst/>
            </a:prstGeom>
            <a:noFill/>
            <a:ln w="28575">
              <a:solidFill>
                <a:srgbClr val="333399"/>
              </a:solidFill>
              <a:round/>
              <a:headEnd/>
              <a:tailEnd type="triangle" w="sm" len="lg"/>
            </a:ln>
          </p:spPr>
          <p:txBody>
            <a:bodyPr wrap="none" anchor="ctr"/>
            <a:lstStyle/>
            <a:p>
              <a:endParaRPr lang="zh-CN" altLang="en-US" sz="2000"/>
            </a:p>
          </p:txBody>
        </p:sp>
        <p:sp>
          <p:nvSpPr>
            <p:cNvPr id="158735" name="Line 16"/>
            <p:cNvSpPr>
              <a:spLocks noChangeShapeType="1"/>
            </p:cNvSpPr>
            <p:nvPr/>
          </p:nvSpPr>
          <p:spPr bwMode="auto">
            <a:xfrm flipV="1">
              <a:off x="3419475" y="3469439"/>
              <a:ext cx="33338" cy="1203325"/>
            </a:xfrm>
            <a:prstGeom prst="line">
              <a:avLst/>
            </a:prstGeom>
            <a:noFill/>
            <a:ln w="28575">
              <a:solidFill>
                <a:srgbClr val="333399"/>
              </a:solidFill>
              <a:round/>
              <a:headEnd/>
              <a:tailEnd type="triangle" w="sm" len="lg"/>
            </a:ln>
          </p:spPr>
          <p:txBody>
            <a:bodyPr wrap="none" anchor="ctr"/>
            <a:lstStyle/>
            <a:p>
              <a:endParaRPr lang="zh-CN" altLang="en-US" sz="2000"/>
            </a:p>
          </p:txBody>
        </p:sp>
        <p:sp>
          <p:nvSpPr>
            <p:cNvPr id="158736" name="Line 17"/>
            <p:cNvSpPr>
              <a:spLocks noChangeShapeType="1"/>
            </p:cNvSpPr>
            <p:nvPr/>
          </p:nvSpPr>
          <p:spPr bwMode="auto">
            <a:xfrm flipH="1" flipV="1">
              <a:off x="5741988" y="3612314"/>
              <a:ext cx="53975" cy="773112"/>
            </a:xfrm>
            <a:prstGeom prst="line">
              <a:avLst/>
            </a:prstGeom>
            <a:noFill/>
            <a:ln w="28575">
              <a:solidFill>
                <a:srgbClr val="333399"/>
              </a:solidFill>
              <a:round/>
              <a:headEnd/>
              <a:tailEnd type="triangle" w="sm" len="lg"/>
            </a:ln>
          </p:spPr>
          <p:txBody>
            <a:bodyPr wrap="none" anchor="ctr"/>
            <a:lstStyle/>
            <a:p>
              <a:endParaRPr lang="zh-CN" altLang="en-US" sz="2000"/>
            </a:p>
          </p:txBody>
        </p:sp>
        <p:sp>
          <p:nvSpPr>
            <p:cNvPr id="612370" name="Oval 18"/>
            <p:cNvSpPr>
              <a:spLocks noChangeArrowheads="1"/>
            </p:cNvSpPr>
            <p:nvPr/>
          </p:nvSpPr>
          <p:spPr bwMode="auto">
            <a:xfrm>
              <a:off x="631825" y="3040814"/>
              <a:ext cx="928688" cy="625475"/>
            </a:xfrm>
            <a:prstGeom prst="ellipse">
              <a:avLst/>
            </a:prstGeom>
            <a:solidFill>
              <a:srgbClr val="FFFF99"/>
            </a:solidFill>
            <a:ln w="19050">
              <a:solidFill>
                <a:schemeClr val="tx1"/>
              </a:solidFill>
              <a:round/>
              <a:headEnd/>
              <a:tailEnd/>
            </a:ln>
            <a:effectLst>
              <a:outerShdw dist="35921" dir="2700000" algn="ctr" rotWithShape="0">
                <a:schemeClr val="bg2"/>
              </a:outerShdw>
            </a:effectLst>
          </p:spPr>
          <p:txBody>
            <a:bodyPr wrap="none" anchor="ctr"/>
            <a:lstStyle/>
            <a:p>
              <a:pPr algn="ctr">
                <a:defRPr/>
              </a:pPr>
              <a:r>
                <a:rPr kumimoji="1" lang="zh-CN" altLang="en-US" sz="2000" b="0" u="none">
                  <a:solidFill>
                    <a:srgbClr val="333399"/>
                  </a:solidFill>
                  <a:latin typeface="Arial" charset="0"/>
                  <a:ea typeface="黑体" pitchFamily="2" charset="-122"/>
                  <a:cs typeface="+mn-cs"/>
                </a:rPr>
                <a:t>客户</a:t>
              </a:r>
            </a:p>
          </p:txBody>
        </p:sp>
        <p:sp>
          <p:nvSpPr>
            <p:cNvPr id="612371" name="Oval 19"/>
            <p:cNvSpPr>
              <a:spLocks noChangeArrowheads="1"/>
            </p:cNvSpPr>
            <p:nvPr/>
          </p:nvSpPr>
          <p:spPr bwMode="auto">
            <a:xfrm>
              <a:off x="5237163" y="3040814"/>
              <a:ext cx="1044575" cy="625475"/>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defRPr/>
              </a:pPr>
              <a:r>
                <a:rPr kumimoji="1" lang="zh-CN" altLang="en-US" sz="2000" b="0" u="none">
                  <a:solidFill>
                    <a:srgbClr val="333399"/>
                  </a:solidFill>
                  <a:latin typeface="Arial" charset="0"/>
                  <a:ea typeface="黑体" pitchFamily="2" charset="-122"/>
                  <a:cs typeface="+mn-cs"/>
                </a:rPr>
                <a:t>服务器</a:t>
              </a:r>
            </a:p>
          </p:txBody>
        </p:sp>
        <p:sp>
          <p:nvSpPr>
            <p:cNvPr id="158739" name="AutoShape 20"/>
            <p:cNvSpPr>
              <a:spLocks noChangeArrowheads="1"/>
            </p:cNvSpPr>
            <p:nvPr/>
          </p:nvSpPr>
          <p:spPr bwMode="auto">
            <a:xfrm>
              <a:off x="1619250" y="3248776"/>
              <a:ext cx="3673475" cy="292100"/>
            </a:xfrm>
            <a:prstGeom prst="leftRightArrow">
              <a:avLst>
                <a:gd name="adj1" fmla="val 61111"/>
                <a:gd name="adj2" fmla="val 202906"/>
              </a:avLst>
            </a:prstGeom>
            <a:solidFill>
              <a:srgbClr val="333399"/>
            </a:solidFill>
            <a:ln w="9525">
              <a:solidFill>
                <a:schemeClr val="tx1"/>
              </a:solidFill>
              <a:miter lim="800000"/>
              <a:headEnd/>
              <a:tailEnd/>
            </a:ln>
          </p:spPr>
          <p:txBody>
            <a:bodyPr wrap="none" anchor="ctr"/>
            <a:lstStyle/>
            <a:p>
              <a:endParaRPr lang="zh-CN" altLang="en-US" sz="2000" b="0" u="none">
                <a:solidFill>
                  <a:schemeClr val="tx1"/>
                </a:solidFill>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a:xfrm>
            <a:off x="357203" y="754849"/>
            <a:ext cx="6429375" cy="674687"/>
          </a:xfrm>
        </p:spPr>
        <p:txBody>
          <a:bodyPr/>
          <a:lstStyle/>
          <a:p>
            <a:pPr algn="l"/>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电子邮件服务与</a:t>
            </a:r>
            <a:r>
              <a:rPr lang="en-US" altLang="zh-CN" sz="2400" kern="1200" dirty="0" smtClean="0">
                <a:solidFill>
                  <a:srgbClr val="007D7A"/>
                </a:solidFill>
                <a:latin typeface="Times New Roman" pitchFamily="18" charset="0"/>
                <a:cs typeface="Times New Roman" pitchFamily="18" charset="0"/>
              </a:rPr>
              <a:t>SMTP</a:t>
            </a:r>
            <a:r>
              <a:rPr lang="zh-CN" altLang="en-US" sz="2400" kern="1200" dirty="0" smtClean="0">
                <a:solidFill>
                  <a:srgbClr val="007D7A"/>
                </a:solidFill>
                <a:latin typeface="Times New Roman" pitchFamily="18" charset="0"/>
                <a:cs typeface="Times New Roman" pitchFamily="18" charset="0"/>
              </a:rPr>
              <a:t>协议</a:t>
            </a:r>
          </a:p>
        </p:txBody>
      </p:sp>
      <p:sp>
        <p:nvSpPr>
          <p:cNvPr id="160770" name="Rectangle 3"/>
          <p:cNvSpPr>
            <a:spLocks noGrp="1" noChangeArrowheads="1"/>
          </p:cNvSpPr>
          <p:nvPr>
            <p:ph type="body" idx="4294967295"/>
          </p:nvPr>
        </p:nvSpPr>
        <p:spPr>
          <a:xfrm>
            <a:off x="357158" y="1485123"/>
            <a:ext cx="6264275" cy="2158991"/>
          </a:xfrm>
        </p:spPr>
        <p:txBody>
          <a:bodyPr/>
          <a:lstStyle/>
          <a:p>
            <a:pPr>
              <a:lnSpc>
                <a:spcPct val="120000"/>
              </a:lnSpc>
              <a:spcBef>
                <a:spcPts val="600"/>
              </a:spcBef>
              <a:spcAft>
                <a:spcPct val="10000"/>
              </a:spcAft>
              <a:buFontTx/>
              <a:buNone/>
            </a:pPr>
            <a:r>
              <a:rPr lang="zh-CN" altLang="en-US" b="1" kern="1200" dirty="0" smtClean="0">
                <a:solidFill>
                  <a:srgbClr val="007D7A"/>
                </a:solidFill>
                <a:latin typeface="Times New Roman" pitchFamily="18" charset="0"/>
                <a:ea typeface="+mj-ea"/>
                <a:cs typeface="Times New Roman" pitchFamily="18" charset="0"/>
              </a:rPr>
              <a:t>电子邮件应用程序基本服务功能</a:t>
            </a:r>
          </a:p>
          <a:p>
            <a:pPr>
              <a:lnSpc>
                <a:spcPct val="12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创建与发送电子邮件</a:t>
            </a:r>
          </a:p>
          <a:p>
            <a:pPr>
              <a:lnSpc>
                <a:spcPct val="12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接收、阅读与管理电子邮件</a:t>
            </a:r>
          </a:p>
          <a:p>
            <a:pPr>
              <a:lnSpc>
                <a:spcPct val="12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账号、邮箱与通信簿管理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6比9模版">
  <a:themeElements>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《计算机网络技术》母板</Template>
  <TotalTime>8517</TotalTime>
  <Words>4533</Words>
  <Application>Microsoft Office PowerPoint</Application>
  <PresentationFormat>自定义</PresentationFormat>
  <Paragraphs>573</Paragraphs>
  <Slides>64</Slides>
  <Notes>29</Notes>
  <HiddenSlides>0</HiddenSlides>
  <MMClips>0</MMClips>
  <ScaleCrop>false</ScaleCrop>
  <HeadingPairs>
    <vt:vector size="6" baseType="variant">
      <vt:variant>
        <vt:lpstr>主题</vt:lpstr>
      </vt:variant>
      <vt:variant>
        <vt:i4>3</vt:i4>
      </vt:variant>
      <vt:variant>
        <vt:lpstr>嵌入 OLE 服务器</vt:lpstr>
      </vt:variant>
      <vt:variant>
        <vt:i4>2</vt:i4>
      </vt:variant>
      <vt:variant>
        <vt:lpstr>幻灯片标题</vt:lpstr>
      </vt:variant>
      <vt:variant>
        <vt:i4>64</vt:i4>
      </vt:variant>
    </vt:vector>
  </HeadingPairs>
  <TitlesOfParts>
    <vt:vector size="69" baseType="lpstr">
      <vt:lpstr>1_16比9模版</vt:lpstr>
      <vt:lpstr>16比9模版</vt:lpstr>
      <vt:lpstr>2_16比9模版</vt:lpstr>
      <vt:lpstr>VISIO</vt:lpstr>
      <vt:lpstr>Visio</vt:lpstr>
      <vt:lpstr>计算机网络技术</vt:lpstr>
      <vt:lpstr>幻灯片 2</vt:lpstr>
      <vt:lpstr>幻灯片 3</vt:lpstr>
      <vt:lpstr>一、  互联网基本网络应用与应用层协议</vt:lpstr>
      <vt:lpstr>UNIX运行环境</vt:lpstr>
      <vt:lpstr>远程终端协议 TELNET</vt:lpstr>
      <vt:lpstr>幻灯片 7</vt:lpstr>
      <vt:lpstr>TELNET 使用网络虚拟终端 NVT 格式 network virtual terminal </vt:lpstr>
      <vt:lpstr>2. 电子邮件服务与SMTP协议</vt:lpstr>
      <vt:lpstr>电子邮件服务的工作过程</vt:lpstr>
      <vt:lpstr>幻灯片 11</vt:lpstr>
      <vt:lpstr>3. 文件传输服务与FTP、TFTP协议</vt:lpstr>
      <vt:lpstr>FTP 服务工作模式 ：客户/服务器</vt:lpstr>
      <vt:lpstr>幻灯片 14</vt:lpstr>
      <vt:lpstr>4. 网络新闻与NNTP协议</vt:lpstr>
      <vt:lpstr>Usenet 通信模型</vt:lpstr>
      <vt:lpstr>幻灯片 17</vt:lpstr>
      <vt:lpstr>电子公告牌 </vt:lpstr>
      <vt:lpstr>二、基于Web的网络应用</vt:lpstr>
      <vt:lpstr>幻灯片 20</vt:lpstr>
      <vt:lpstr>超文本工作方式</vt:lpstr>
      <vt:lpstr>超媒体工作方式</vt:lpstr>
      <vt:lpstr>Web服务的工作原理</vt:lpstr>
      <vt:lpstr>URL与信息定位</vt:lpstr>
      <vt:lpstr>幻灯片 25</vt:lpstr>
      <vt:lpstr>2. 电子商务应用</vt:lpstr>
      <vt:lpstr>幻灯片 27</vt:lpstr>
      <vt:lpstr>典型的电子商务系统结构</vt:lpstr>
      <vt:lpstr>3. 电子政务应用</vt:lpstr>
      <vt:lpstr>电子政务系统的基本结构</vt:lpstr>
      <vt:lpstr>4. 远程教育应用</vt:lpstr>
      <vt:lpstr>5. 远程医疗应用</vt:lpstr>
      <vt:lpstr>6. 搜索引擎应用</vt:lpstr>
      <vt:lpstr>蜘蛛、爬虫、爬行</vt:lpstr>
      <vt:lpstr>搜索引擎的组成</vt:lpstr>
      <vt:lpstr>三、博客、播客、网络电视与网络电话应用</vt:lpstr>
      <vt:lpstr>2. 播客</vt:lpstr>
      <vt:lpstr>4. 网络电话与无线网络电话应用</vt:lpstr>
      <vt:lpstr>IP电话与传统电话的比较</vt:lpstr>
      <vt:lpstr>IP电话系统结构示意图</vt:lpstr>
      <vt:lpstr>无线IP电话结构示意图</vt:lpstr>
      <vt:lpstr>二、基于Web的网络应用</vt:lpstr>
      <vt:lpstr>幻灯片 43</vt:lpstr>
      <vt:lpstr>超文本工作方式</vt:lpstr>
      <vt:lpstr>超媒体工作方式</vt:lpstr>
      <vt:lpstr>Web服务的工作原理</vt:lpstr>
      <vt:lpstr>URL与信息定位</vt:lpstr>
      <vt:lpstr>幻灯片 48</vt:lpstr>
      <vt:lpstr>2. 电子商务应用</vt:lpstr>
      <vt:lpstr>幻灯片 50</vt:lpstr>
      <vt:lpstr>典型的电子商务系统结构</vt:lpstr>
      <vt:lpstr>3. 电子政务应用</vt:lpstr>
      <vt:lpstr>电子政务系统的基本结构</vt:lpstr>
      <vt:lpstr>4. 远程教育应用</vt:lpstr>
      <vt:lpstr>5. 远程医疗应用</vt:lpstr>
      <vt:lpstr>6. 搜索引擎应用</vt:lpstr>
      <vt:lpstr>蜘蛛、爬虫、爬行</vt:lpstr>
      <vt:lpstr>搜索引擎的组成</vt:lpstr>
      <vt:lpstr>三、博客、播客、网络电视与网络电话应用</vt:lpstr>
      <vt:lpstr>2. 播客</vt:lpstr>
      <vt:lpstr>4. 网络电话与无线网络电话应用</vt:lpstr>
      <vt:lpstr>IP电话与传统电话的比较</vt:lpstr>
      <vt:lpstr>IP电话系统结构示意图</vt:lpstr>
      <vt:lpstr>无线IP电话结构示意图</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he</cp:lastModifiedBy>
  <cp:revision>1030</cp:revision>
  <cp:lastPrinted>1999-06-03T07:41:47Z</cp:lastPrinted>
  <dcterms:created xsi:type="dcterms:W3CDTF">1999-05-31T06:37:31Z</dcterms:created>
  <dcterms:modified xsi:type="dcterms:W3CDTF">2014-09-11T06:18:40Z</dcterms:modified>
</cp:coreProperties>
</file>